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  <Override PartName="/ppt/charts/colors3.xml" ContentType="application/vnd.ms-office.chartcolorstyle+xml"/>
  <Override PartName="/ppt/charts/style3.xml" ContentType="application/vnd.ms-office.chartstyle+xml"/>
  <Override PartName="/ppt/charts/colors4.xml" ContentType="application/vnd.ms-office.chartcolorstyle+xml"/>
  <Override PartName="/ppt/charts/style4.xml" ContentType="application/vnd.ms-office.chartstyle+xml"/>
  <Override PartName="/ppt/charts/colors5.xml" ContentType="application/vnd.ms-office.chartcolorstyle+xml"/>
  <Override PartName="/ppt/charts/style5.xml" ContentType="application/vnd.ms-office.chartstyle+xml"/>
  <Override PartName="/ppt/charts/colors6.xml" ContentType="application/vnd.ms-office.chartcolorstyle+xml"/>
  <Override PartName="/ppt/charts/style6.xml" ContentType="application/vnd.ms-office.chartstyle+xml"/>
  <Override PartName="/ppt/charts/colors7.xml" ContentType="application/vnd.ms-office.chartcolorstyle+xml"/>
  <Override PartName="/ppt/charts/style7.xml" ContentType="application/vnd.ms-office.chartstyle+xml"/>
  <Override PartName="/ppt/charts/colors8.xml" ContentType="application/vnd.ms-office.chartcolorstyle+xml"/>
  <Override PartName="/ppt/charts/style8.xml" ContentType="application/vnd.ms-office.chartstyle+xml"/>
  <Override PartName="/ppt/charts/colors9.xml" ContentType="application/vnd.ms-office.chartcolorstyle+xml"/>
  <Override PartName="/ppt/charts/style9.xml" ContentType="application/vnd.ms-office.chartstyle+xml"/>
  <Override PartName="/ppt/charts/colors10.xml" ContentType="application/vnd.ms-office.chartcolorstyle+xml"/>
  <Override PartName="/ppt/charts/style10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6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  <p:sldId id="274" r:id="rId9"/>
    <p:sldId id="270" r:id="rId10"/>
    <p:sldId id="271" r:id="rId11"/>
    <p:sldId id="266" r:id="rId12"/>
    <p:sldId id="267" r:id="rId13"/>
    <p:sldId id="268" r:id="rId14"/>
    <p:sldId id="263" r:id="rId15"/>
    <p:sldId id="264" r:id="rId16"/>
    <p:sldId id="265" r:id="rId17"/>
    <p:sldId id="269" r:id="rId18"/>
    <p:sldId id="273" r:id="rId19"/>
    <p:sldId id="272" r:id="rId20"/>
  </p:sldIdLst>
  <p:sldSz cx="9144000" cy="6858000" type="screen4x3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2" d="100"/>
          <a:sy n="72" d="100"/>
        </p:scale>
        <p:origin x="-1114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file:///C:\Users\Sigitas\Desktop\New%20Microsoft%20Excel%20Worksheet%20(2).xlsx" TargetMode="External"/></Relationships>
</file>

<file path=ppt/charts/_rels/chart10.xml.rels><?xml version="1.0" encoding="UTF-8" standalone="yes"?>
<Relationships xmlns="http://schemas.openxmlformats.org/package/2006/relationships"><Relationship Id="rId3" Type="http://schemas.microsoft.com/office/2011/relationships/chartStyle" Target="style10.xml"/><Relationship Id="rId2" Type="http://schemas.microsoft.com/office/2011/relationships/chartColorStyle" Target="colors10.xml"/><Relationship Id="rId1" Type="http://schemas.openxmlformats.org/officeDocument/2006/relationships/oleObject" Target="file:///C:\Users\Sigitas\Desktop\New%20Microsoft%20Excel%20Worksheet%20(2)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file:///C:\Users\Sigitas\Desktop\New%20Microsoft%20Excel%20Worksheet%20(2)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oleObject" Target="file:///C:\Users\Sigitas\Desktop\New%20Microsoft%20Excel%20Worksheet%20(2)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oleObject" Target="file:///C:\Users\Sigitas\Desktop\New%20Microsoft%20Excel%20Worksheet%20(2)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Style" Target="style5.xml"/><Relationship Id="rId2" Type="http://schemas.microsoft.com/office/2011/relationships/chartColorStyle" Target="colors5.xml"/><Relationship Id="rId1" Type="http://schemas.openxmlformats.org/officeDocument/2006/relationships/oleObject" Target="file:///C:\Users\Sigitas\Desktop\New%20Microsoft%20Excel%20Worksheet%20(2)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microsoft.com/office/2011/relationships/chartStyle" Target="style6.xml"/><Relationship Id="rId2" Type="http://schemas.microsoft.com/office/2011/relationships/chartColorStyle" Target="colors6.xml"/><Relationship Id="rId1" Type="http://schemas.openxmlformats.org/officeDocument/2006/relationships/oleObject" Target="file:///C:\Users\Sigitas\Desktop\New%20Microsoft%20Excel%20Worksheet%20(2)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microsoft.com/office/2011/relationships/chartStyle" Target="style7.xml"/><Relationship Id="rId2" Type="http://schemas.microsoft.com/office/2011/relationships/chartColorStyle" Target="colors7.xml"/><Relationship Id="rId1" Type="http://schemas.openxmlformats.org/officeDocument/2006/relationships/oleObject" Target="file:///C:\Users\Sigitas\Desktop\New%20Microsoft%20Excel%20Worksheet%20(2)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microsoft.com/office/2011/relationships/chartStyle" Target="style8.xml"/><Relationship Id="rId2" Type="http://schemas.microsoft.com/office/2011/relationships/chartColorStyle" Target="colors8.xml"/><Relationship Id="rId1" Type="http://schemas.openxmlformats.org/officeDocument/2006/relationships/oleObject" Target="file:///C:\Users\Sigitas\Desktop\New%20Microsoft%20Excel%20Worksheet%20(2).xlsx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microsoft.com/office/2011/relationships/chartStyle" Target="style9.xml"/><Relationship Id="rId2" Type="http://schemas.microsoft.com/office/2011/relationships/chartColorStyle" Target="colors9.xml"/><Relationship Id="rId1" Type="http://schemas.openxmlformats.org/officeDocument/2006/relationships/oleObject" Target="file:///C:\Users\Sigitas\Desktop\New%20Microsoft%20Excel%20Worksheet%20(2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Lapas1!$E$4</c:f>
              <c:strCache>
                <c:ptCount val="1"/>
                <c:pt idx="0">
                  <c:v>Gyventojai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Lapas1!$D$5:$D$7</c:f>
              <c:strCache>
                <c:ptCount val="3"/>
                <c:pt idx="0">
                  <c:v>Labai korumpuotos</c:v>
                </c:pt>
                <c:pt idx="1">
                  <c:v>Iš dalies korumpuotos</c:v>
                </c:pt>
                <c:pt idx="2">
                  <c:v>Nekorumpuotos</c:v>
                </c:pt>
              </c:strCache>
            </c:strRef>
          </c:cat>
          <c:val>
            <c:numRef>
              <c:f>Lapas1!$E$5:$E$7</c:f>
              <c:numCache>
                <c:formatCode>0%</c:formatCode>
                <c:ptCount val="3"/>
                <c:pt idx="0">
                  <c:v>0.11122881355932203</c:v>
                </c:pt>
                <c:pt idx="1">
                  <c:v>0.56144067796610164</c:v>
                </c:pt>
                <c:pt idx="2">
                  <c:v>0.32733050847457623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E09-4DF4-AE5B-69B1983F4C76}"/>
            </c:ext>
          </c:extLst>
        </c:ser>
        <c:ser>
          <c:idx val="1"/>
          <c:order val="1"/>
          <c:tx>
            <c:strRef>
              <c:f>Lapas1!$F$4</c:f>
              <c:strCache>
                <c:ptCount val="1"/>
                <c:pt idx="0">
                  <c:v>Savivaldybės darbuotojai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Lapas1!$D$5:$D$7</c:f>
              <c:strCache>
                <c:ptCount val="3"/>
                <c:pt idx="0">
                  <c:v>Labai korumpuotos</c:v>
                </c:pt>
                <c:pt idx="1">
                  <c:v>Iš dalies korumpuotos</c:v>
                </c:pt>
                <c:pt idx="2">
                  <c:v>Nekorumpuotos</c:v>
                </c:pt>
              </c:strCache>
            </c:strRef>
          </c:cat>
          <c:val>
            <c:numRef>
              <c:f>Lapas1!$F$5:$F$7</c:f>
              <c:numCache>
                <c:formatCode>0%</c:formatCode>
                <c:ptCount val="3"/>
                <c:pt idx="0">
                  <c:v>0</c:v>
                </c:pt>
                <c:pt idx="1">
                  <c:v>0.30506607929515417</c:v>
                </c:pt>
                <c:pt idx="2">
                  <c:v>0.69493392070484583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E09-4DF4-AE5B-69B1983F4C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4444416"/>
        <c:axId val="34445952"/>
      </c:barChart>
      <c:catAx>
        <c:axId val="34444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4445952"/>
        <c:crosses val="autoZero"/>
        <c:auto val="1"/>
        <c:lblAlgn val="ctr"/>
        <c:lblOffset val="100"/>
        <c:noMultiLvlLbl val="0"/>
      </c:catAx>
      <c:valAx>
        <c:axId val="344459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44444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lt-LT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t-LT" b="1" dirty="0"/>
              <a:t>Kokios galėtų būtų kyšio ėmimą pateisinančios priežastys?</a:t>
            </a:r>
            <a:r>
              <a:rPr lang="en-US" b="1" dirty="0"/>
              <a:t> (proc.)</a:t>
            </a:r>
            <a:r>
              <a:rPr lang="lt-LT" b="1" dirty="0"/>
              <a:t> </a:t>
            </a:r>
          </a:p>
        </c:rich>
      </c:tx>
      <c:layout>
        <c:manualLayout>
          <c:xMode val="edge"/>
          <c:yMode val="edge"/>
          <c:x val="0.18237414114607184"/>
          <c:y val="2.7035065300782587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Lapas1!$C$140:$C$145</c:f>
              <c:strCache>
                <c:ptCount val="6"/>
                <c:pt idx="0">
                  <c:v>Visi ima kyšius / naudojasi paslaugomis</c:v>
                </c:pt>
                <c:pt idx="1">
                  <c:v>Nemandagu / nepatogu atsisakyti</c:v>
                </c:pt>
                <c:pt idx="2">
                  <c:v>Labai primygtinai siūloma</c:v>
                </c:pt>
                <c:pt idx="3">
                  <c:v>Menkas baudžiamumas už kyšininkavimą</c:v>
                </c:pt>
                <c:pt idx="4">
                  <c:v>Retai baudžiama už kyšininkavimą</c:v>
                </c:pt>
                <c:pt idx="5">
                  <c:v>Mažas atlyginimas</c:v>
                </c:pt>
              </c:strCache>
            </c:strRef>
          </c:cat>
          <c:val>
            <c:numRef>
              <c:f>Lapas1!$D$140:$D$145</c:f>
              <c:numCache>
                <c:formatCode>General</c:formatCode>
                <c:ptCount val="6"/>
                <c:pt idx="0">
                  <c:v>4.5999999999999996</c:v>
                </c:pt>
                <c:pt idx="1">
                  <c:v>5.4</c:v>
                </c:pt>
                <c:pt idx="2">
                  <c:v>6.2</c:v>
                </c:pt>
                <c:pt idx="3">
                  <c:v>6.9</c:v>
                </c:pt>
                <c:pt idx="4">
                  <c:v>9.1999999999999993</c:v>
                </c:pt>
                <c:pt idx="5">
                  <c:v>23.1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C40-4B9D-8DB4-2E7F2EC70D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0524032"/>
        <c:axId val="40534016"/>
      </c:barChart>
      <c:catAx>
        <c:axId val="405240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40534016"/>
        <c:crosses val="autoZero"/>
        <c:auto val="1"/>
        <c:lblAlgn val="ctr"/>
        <c:lblOffset val="100"/>
        <c:noMultiLvlLbl val="0"/>
      </c:catAx>
      <c:valAx>
        <c:axId val="4053401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405240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lt-LT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Lapas1!$E$21</c:f>
              <c:strCache>
                <c:ptCount val="1"/>
                <c:pt idx="0">
                  <c:v>Gyventojai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Lapas1!$D$22:$D$25</c:f>
              <c:strCache>
                <c:ptCount val="4"/>
                <c:pt idx="0">
                  <c:v>Ypač rimta</c:v>
                </c:pt>
                <c:pt idx="1">
                  <c:v>Pakankamai rimta</c:v>
                </c:pt>
                <c:pt idx="2">
                  <c:v>Iš dalies rimta</c:v>
                </c:pt>
                <c:pt idx="3">
                  <c:v>Korupcijos problemos nėra</c:v>
                </c:pt>
              </c:strCache>
            </c:strRef>
          </c:cat>
          <c:val>
            <c:numRef>
              <c:f>Lapas1!$E$22:$E$25</c:f>
              <c:numCache>
                <c:formatCode>0%</c:formatCode>
                <c:ptCount val="4"/>
                <c:pt idx="0">
                  <c:v>7.5409836065573776E-2</c:v>
                </c:pt>
                <c:pt idx="1">
                  <c:v>0.20765027322404372</c:v>
                </c:pt>
                <c:pt idx="2">
                  <c:v>0.44153005464480871</c:v>
                </c:pt>
                <c:pt idx="3">
                  <c:v>0.27540983606557379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872-49D4-A912-AE5AB8261F5A}"/>
            </c:ext>
          </c:extLst>
        </c:ser>
        <c:ser>
          <c:idx val="1"/>
          <c:order val="1"/>
          <c:tx>
            <c:strRef>
              <c:f>Lapas1!$F$21</c:f>
              <c:strCache>
                <c:ptCount val="1"/>
                <c:pt idx="0">
                  <c:v>Savivaldybės darbuotojai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Lapas1!$D$22:$D$25</c:f>
              <c:strCache>
                <c:ptCount val="4"/>
                <c:pt idx="0">
                  <c:v>Ypač rimta</c:v>
                </c:pt>
                <c:pt idx="1">
                  <c:v>Pakankamai rimta</c:v>
                </c:pt>
                <c:pt idx="2">
                  <c:v>Iš dalies rimta</c:v>
                </c:pt>
                <c:pt idx="3">
                  <c:v>Korupcijos problemos nėra</c:v>
                </c:pt>
              </c:strCache>
            </c:strRef>
          </c:cat>
          <c:val>
            <c:numRef>
              <c:f>Lapas1!$F$22:$F$25</c:f>
              <c:numCache>
                <c:formatCode>0%</c:formatCode>
                <c:ptCount val="4"/>
                <c:pt idx="0">
                  <c:v>0</c:v>
                </c:pt>
                <c:pt idx="1">
                  <c:v>7.650273224043715E-3</c:v>
                </c:pt>
                <c:pt idx="2">
                  <c:v>0.29398907103825134</c:v>
                </c:pt>
                <c:pt idx="3">
                  <c:v>0.69836065573770489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872-49D4-A912-AE5AB8261F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296512"/>
        <c:axId val="7298048"/>
      </c:barChart>
      <c:catAx>
        <c:axId val="7296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7298048"/>
        <c:crosses val="autoZero"/>
        <c:auto val="1"/>
        <c:lblAlgn val="ctr"/>
        <c:lblOffset val="100"/>
        <c:noMultiLvlLbl val="0"/>
      </c:catAx>
      <c:valAx>
        <c:axId val="72980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72965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 err="1"/>
              <a:t>Savivaldyb</a:t>
            </a:r>
            <a:r>
              <a:rPr lang="lt-LT" sz="2000" dirty="0"/>
              <a:t>ė</a:t>
            </a:r>
            <a:r>
              <a:rPr lang="en-US" sz="2000" dirty="0"/>
              <a:t>s </a:t>
            </a:r>
            <a:r>
              <a:rPr lang="en-US" sz="2000" dirty="0" err="1"/>
              <a:t>darbuotojai</a:t>
            </a:r>
            <a:endParaRPr lang="lt-LT" sz="2000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F4B6-44B5-BE9C-10D14BAA3FC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F4B6-44B5-BE9C-10D14BAA3FC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F4B6-44B5-BE9C-10D14BAA3FC2}"/>
              </c:ext>
            </c:extLst>
          </c:dPt>
          <c:dLbls>
            <c:dLbl>
              <c:idx val="0"/>
              <c:layout>
                <c:manualLayout>
                  <c:x val="-9.1631495071316141E-2"/>
                  <c:y val="0.15454092813906564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36708686158412129"/>
                      <c:h val="0.353306533874605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4B6-44B5-BE9C-10D14BAA3FC2}"/>
                </c:ext>
              </c:extLst>
            </c:dLbl>
            <c:dLbl>
              <c:idx val="1"/>
              <c:layout>
                <c:manualLayout>
                  <c:x val="-0.11246288463456809"/>
                  <c:y val="0.13142828604079135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32247071707571656"/>
                      <c:h val="0.2847420017814329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4B6-44B5-BE9C-10D14BAA3FC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Lapas1!$C$46:$C$48</c:f>
              <c:strCache>
                <c:ptCount val="3"/>
                <c:pt idx="0">
                  <c:v>Dažniausiai padeda</c:v>
                </c:pt>
                <c:pt idx="1">
                  <c:v>Kartais padeda</c:v>
                </c:pt>
                <c:pt idx="2">
                  <c:v>Nepadeda</c:v>
                </c:pt>
              </c:strCache>
            </c:strRef>
          </c:cat>
          <c:val>
            <c:numRef>
              <c:f>Lapas1!$D$46:$D$48</c:f>
              <c:numCache>
                <c:formatCode>0%</c:formatCode>
                <c:ptCount val="3"/>
                <c:pt idx="0">
                  <c:v>4.1890440386680987E-2</c:v>
                </c:pt>
                <c:pt idx="1">
                  <c:v>0.33082706766917297</c:v>
                </c:pt>
                <c:pt idx="2">
                  <c:v>0.62728249194414609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4B6-44B5-BE9C-10D14BAA3FC2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/>
              <a:t>Gyventojai</a:t>
            </a:r>
            <a:endParaRPr lang="lt-LT" sz="200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3A11-4246-8C00-D481C92B465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3A11-4246-8C00-D481C92B465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3A11-4246-8C00-D481C92B465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Lapas1!$C$40:$C$42</c:f>
              <c:strCache>
                <c:ptCount val="3"/>
                <c:pt idx="0">
                  <c:v>Dažniausiai padeda</c:v>
                </c:pt>
                <c:pt idx="1">
                  <c:v>Kartais padeda</c:v>
                </c:pt>
                <c:pt idx="2">
                  <c:v>Nepadeda</c:v>
                </c:pt>
              </c:strCache>
            </c:strRef>
          </c:cat>
          <c:val>
            <c:numRef>
              <c:f>Lapas1!$D$40:$D$42</c:f>
              <c:numCache>
                <c:formatCode>0%</c:formatCode>
                <c:ptCount val="3"/>
                <c:pt idx="0">
                  <c:v>0.24400871459694989</c:v>
                </c:pt>
                <c:pt idx="1">
                  <c:v>0.45098039215686275</c:v>
                </c:pt>
                <c:pt idx="2">
                  <c:v>0.30501089324618735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3A11-4246-8C00-D481C92B465D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009485018807307"/>
          <c:y val="1.5357570839561548E-2"/>
          <c:w val="0.61261559897605389"/>
          <c:h val="0.8931371361744294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Lapas1!$D$82</c:f>
              <c:strCache>
                <c:ptCount val="1"/>
                <c:pt idx="0">
                  <c:v>Gyventojai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Lapas1!$C$83:$C$106</c:f>
              <c:strCache>
                <c:ptCount val="24"/>
                <c:pt idx="0">
                  <c:v>Civilinės metrikacijos skyrius</c:v>
                </c:pt>
                <c:pt idx="1">
                  <c:v>Vyriausiasis specialistas</c:v>
                </c:pt>
                <c:pt idx="2">
                  <c:v>Archyvas</c:v>
                </c:pt>
                <c:pt idx="3">
                  <c:v>Informacinių technologijų skyrius</c:v>
                </c:pt>
                <c:pt idx="4">
                  <c:v>Vaiko teisių apsaugos skyrius</c:v>
                </c:pt>
                <c:pt idx="5">
                  <c:v>Centralizuotas vidaus audito skyrius</c:v>
                </c:pt>
                <c:pt idx="6">
                  <c:v>Teisės ir personalo administravimo skyrius</c:v>
                </c:pt>
                <c:pt idx="7">
                  <c:v>Kultūros skyrius</c:v>
                </c:pt>
                <c:pt idx="8">
                  <c:v>Bendrųjų reikalų skyrius</c:v>
                </c:pt>
                <c:pt idx="9">
                  <c:v>Buhalterinės apskaitos skyrius</c:v>
                </c:pt>
                <c:pt idx="10">
                  <c:v>Vyriausias sanitarijos inspektorius</c:v>
                </c:pt>
                <c:pt idx="11">
                  <c:v>Ekonomikos ir verslo plėtros skyrius</c:v>
                </c:pt>
                <c:pt idx="12">
                  <c:v>Ūkio ir transporto skyrius</c:v>
                </c:pt>
                <c:pt idx="13">
                  <c:v>Investicijų ir projektų valdymo skyrius</c:v>
                </c:pt>
                <c:pt idx="14">
                  <c:v>Finansų skyrius</c:v>
                </c:pt>
                <c:pt idx="15">
                  <c:v>Aplinkos apsaugos skyrius</c:v>
                </c:pt>
                <c:pt idx="16">
                  <c:v>Švietimo ir sporto skyrius</c:v>
                </c:pt>
                <c:pt idx="17">
                  <c:v>Turto valdymo skyrius</c:v>
                </c:pt>
                <c:pt idx="18">
                  <c:v>Savivaldybės gydytojas</c:v>
                </c:pt>
                <c:pt idx="19">
                  <c:v>Socialinės paramos skyrius</c:v>
                </c:pt>
                <c:pt idx="20">
                  <c:v>Žemės ūkio skyrius</c:v>
                </c:pt>
                <c:pt idx="21">
                  <c:v>Architektūros ir paveldosaugos skyrius</c:v>
                </c:pt>
                <c:pt idx="22">
                  <c:v>Seniūnijos</c:v>
                </c:pt>
                <c:pt idx="23">
                  <c:v>Viešųjų pirkimų skyrius</c:v>
                </c:pt>
              </c:strCache>
            </c:strRef>
          </c:cat>
          <c:val>
            <c:numRef>
              <c:f>Lapas1!$D$83:$D$106</c:f>
              <c:numCache>
                <c:formatCode>General</c:formatCode>
                <c:ptCount val="24"/>
                <c:pt idx="0">
                  <c:v>1</c:v>
                </c:pt>
                <c:pt idx="1">
                  <c:v>1</c:v>
                </c:pt>
                <c:pt idx="2">
                  <c:v>1.3</c:v>
                </c:pt>
                <c:pt idx="3">
                  <c:v>1.3</c:v>
                </c:pt>
                <c:pt idx="4">
                  <c:v>1.8</c:v>
                </c:pt>
                <c:pt idx="5">
                  <c:v>2.6</c:v>
                </c:pt>
                <c:pt idx="6">
                  <c:v>2.8</c:v>
                </c:pt>
                <c:pt idx="7">
                  <c:v>3.1</c:v>
                </c:pt>
                <c:pt idx="8">
                  <c:v>3.6</c:v>
                </c:pt>
                <c:pt idx="9">
                  <c:v>4.0999999999999996</c:v>
                </c:pt>
                <c:pt idx="10">
                  <c:v>4.4000000000000004</c:v>
                </c:pt>
                <c:pt idx="11">
                  <c:v>6.7</c:v>
                </c:pt>
                <c:pt idx="12">
                  <c:v>6.9</c:v>
                </c:pt>
                <c:pt idx="13">
                  <c:v>7.2</c:v>
                </c:pt>
                <c:pt idx="14">
                  <c:v>8</c:v>
                </c:pt>
                <c:pt idx="15">
                  <c:v>8.5</c:v>
                </c:pt>
                <c:pt idx="16">
                  <c:v>9</c:v>
                </c:pt>
                <c:pt idx="17">
                  <c:v>10</c:v>
                </c:pt>
                <c:pt idx="18">
                  <c:v>10.5</c:v>
                </c:pt>
                <c:pt idx="19">
                  <c:v>11.1</c:v>
                </c:pt>
                <c:pt idx="20">
                  <c:v>13.1</c:v>
                </c:pt>
                <c:pt idx="21">
                  <c:v>13.6</c:v>
                </c:pt>
                <c:pt idx="22">
                  <c:v>14.9</c:v>
                </c:pt>
                <c:pt idx="23">
                  <c:v>17.2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79C-4E36-99E8-88C2E7390FAF}"/>
            </c:ext>
          </c:extLst>
        </c:ser>
        <c:ser>
          <c:idx val="1"/>
          <c:order val="1"/>
          <c:tx>
            <c:strRef>
              <c:f>Lapas1!$E$82</c:f>
              <c:strCache>
                <c:ptCount val="1"/>
                <c:pt idx="0">
                  <c:v>Savivaldybės darbuotojai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17"/>
              <c:layout>
                <c:manualLayout>
                  <c:x val="2.3452232402390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79C-4E36-99E8-88C2E7390FAF}"/>
                </c:ext>
              </c:extLst>
            </c:dLbl>
            <c:dLbl>
              <c:idx val="20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79C-4E36-99E8-88C2E7390FAF}"/>
                </c:ext>
              </c:extLst>
            </c:dLbl>
            <c:dLbl>
              <c:idx val="22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79C-4E36-99E8-88C2E7390FAF}"/>
                </c:ext>
              </c:extLst>
            </c:dLbl>
            <c:dLbl>
              <c:idx val="23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79C-4E36-99E8-88C2E7390FA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accent2">
                        <a:lumMod val="60000"/>
                        <a:lumOff val="4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Lapas1!$C$83:$C$106</c:f>
              <c:strCache>
                <c:ptCount val="24"/>
                <c:pt idx="0">
                  <c:v>Civilinės metrikacijos skyrius</c:v>
                </c:pt>
                <c:pt idx="1">
                  <c:v>Vyriausiasis specialistas</c:v>
                </c:pt>
                <c:pt idx="2">
                  <c:v>Archyvas</c:v>
                </c:pt>
                <c:pt idx="3">
                  <c:v>Informacinių technologijų skyrius</c:v>
                </c:pt>
                <c:pt idx="4">
                  <c:v>Vaiko teisių apsaugos skyrius</c:v>
                </c:pt>
                <c:pt idx="5">
                  <c:v>Centralizuotas vidaus audito skyrius</c:v>
                </c:pt>
                <c:pt idx="6">
                  <c:v>Teisės ir personalo administravimo skyrius</c:v>
                </c:pt>
                <c:pt idx="7">
                  <c:v>Kultūros skyrius</c:v>
                </c:pt>
                <c:pt idx="8">
                  <c:v>Bendrųjų reikalų skyrius</c:v>
                </c:pt>
                <c:pt idx="9">
                  <c:v>Buhalterinės apskaitos skyrius</c:v>
                </c:pt>
                <c:pt idx="10">
                  <c:v>Vyriausias sanitarijos inspektorius</c:v>
                </c:pt>
                <c:pt idx="11">
                  <c:v>Ekonomikos ir verslo plėtros skyrius</c:v>
                </c:pt>
                <c:pt idx="12">
                  <c:v>Ūkio ir transporto skyrius</c:v>
                </c:pt>
                <c:pt idx="13">
                  <c:v>Investicijų ir projektų valdymo skyrius</c:v>
                </c:pt>
                <c:pt idx="14">
                  <c:v>Finansų skyrius</c:v>
                </c:pt>
                <c:pt idx="15">
                  <c:v>Aplinkos apsaugos skyrius</c:v>
                </c:pt>
                <c:pt idx="16">
                  <c:v>Švietimo ir sporto skyrius</c:v>
                </c:pt>
                <c:pt idx="17">
                  <c:v>Turto valdymo skyrius</c:v>
                </c:pt>
                <c:pt idx="18">
                  <c:v>Savivaldybės gydytojas</c:v>
                </c:pt>
                <c:pt idx="19">
                  <c:v>Socialinės paramos skyrius</c:v>
                </c:pt>
                <c:pt idx="20">
                  <c:v>Žemės ūkio skyrius</c:v>
                </c:pt>
                <c:pt idx="21">
                  <c:v>Architektūros ir paveldosaugos skyrius</c:v>
                </c:pt>
                <c:pt idx="22">
                  <c:v>Seniūnijos</c:v>
                </c:pt>
                <c:pt idx="23">
                  <c:v>Viešųjų pirkimų skyrius</c:v>
                </c:pt>
              </c:strCache>
            </c:strRef>
          </c:cat>
          <c:val>
            <c:numRef>
              <c:f>Lapas1!$E$83:$E$106</c:f>
              <c:numCache>
                <c:formatCode>General</c:formatCode>
                <c:ptCount val="24"/>
                <c:pt idx="0">
                  <c:v>0</c:v>
                </c:pt>
                <c:pt idx="1">
                  <c:v>0.8</c:v>
                </c:pt>
                <c:pt idx="2">
                  <c:v>0</c:v>
                </c:pt>
                <c:pt idx="3">
                  <c:v>1.5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0.8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2.2999999999999998</c:v>
                </c:pt>
                <c:pt idx="12">
                  <c:v>0</c:v>
                </c:pt>
                <c:pt idx="13">
                  <c:v>3.9</c:v>
                </c:pt>
                <c:pt idx="14">
                  <c:v>1.5</c:v>
                </c:pt>
                <c:pt idx="15">
                  <c:v>2.2999999999999998</c:v>
                </c:pt>
                <c:pt idx="16">
                  <c:v>0.8</c:v>
                </c:pt>
                <c:pt idx="17">
                  <c:v>10.8</c:v>
                </c:pt>
                <c:pt idx="18">
                  <c:v>0.8</c:v>
                </c:pt>
                <c:pt idx="19">
                  <c:v>2.2999999999999998</c:v>
                </c:pt>
                <c:pt idx="20">
                  <c:v>5.4</c:v>
                </c:pt>
                <c:pt idx="21">
                  <c:v>20</c:v>
                </c:pt>
                <c:pt idx="22">
                  <c:v>6.9</c:v>
                </c:pt>
                <c:pt idx="23">
                  <c:v>8.5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79C-4E36-99E8-88C2E7390F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451392"/>
        <c:axId val="7452928"/>
      </c:barChart>
      <c:catAx>
        <c:axId val="74513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7452928"/>
        <c:crosses val="autoZero"/>
        <c:auto val="1"/>
        <c:lblAlgn val="ctr"/>
        <c:lblOffset val="100"/>
        <c:noMultiLvlLbl val="0"/>
      </c:catAx>
      <c:valAx>
        <c:axId val="7452928"/>
        <c:scaling>
          <c:orientation val="minMax"/>
          <c:max val="2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74513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5037321281650229"/>
          <c:y val="0.6607921844075324"/>
          <c:w val="0.25694144713392308"/>
          <c:h val="0.1854872856073269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lt-LT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Lapas1!$D$149</c:f>
              <c:strCache>
                <c:ptCount val="1"/>
                <c:pt idx="0">
                  <c:v>Tai dažnas atvejis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Lapas1!$C$150:$C$159</c:f>
              <c:strCache>
                <c:ptCount val="10"/>
                <c:pt idx="0">
                  <c:v>Prekyba įtaka</c:v>
                </c:pt>
                <c:pt idx="1">
                  <c:v>Poveikis, siekiant išvengti įstatymų nustatytos atsakomybės</c:v>
                </c:pt>
                <c:pt idx="2">
                  <c:v>Naudingų atskiroms grupėms teisės aktų priėmimas</c:v>
                </c:pt>
                <c:pt idx="3">
                  <c:v>Papirkimas (kyšio davimas)</c:v>
                </c:pt>
                <c:pt idx="4">
                  <c:v>Įgaliojimų viršijimas</c:v>
                </c:pt>
                <c:pt idx="5">
                  <c:v>Kyšininkavimas (kyšio priėmimas)</c:v>
                </c:pt>
                <c:pt idx="6">
                  <c:v>Sprendimų priėmimo vilkinimas</c:v>
                </c:pt>
                <c:pt idx="7">
                  <c:v>Piktnaudžiavimas tarnyba</c:v>
                </c:pt>
                <c:pt idx="8">
                  <c:v>Nepotizmas (giminių ir bičiulių protegavimas)</c:v>
                </c:pt>
                <c:pt idx="9">
                  <c:v>Politinių partijų narių protegavimas</c:v>
                </c:pt>
              </c:strCache>
            </c:strRef>
          </c:cat>
          <c:val>
            <c:numRef>
              <c:f>Lapas1!$D$150:$D$159</c:f>
              <c:numCache>
                <c:formatCode>General</c:formatCode>
                <c:ptCount val="10"/>
                <c:pt idx="0">
                  <c:v>4.9000000000000004</c:v>
                </c:pt>
                <c:pt idx="1">
                  <c:v>8.5</c:v>
                </c:pt>
                <c:pt idx="2">
                  <c:v>11.3</c:v>
                </c:pt>
                <c:pt idx="3">
                  <c:v>11.8</c:v>
                </c:pt>
                <c:pt idx="4">
                  <c:v>12.1</c:v>
                </c:pt>
                <c:pt idx="5">
                  <c:v>13.4</c:v>
                </c:pt>
                <c:pt idx="6">
                  <c:v>13.6</c:v>
                </c:pt>
                <c:pt idx="7">
                  <c:v>18</c:v>
                </c:pt>
                <c:pt idx="8">
                  <c:v>19.8</c:v>
                </c:pt>
                <c:pt idx="9">
                  <c:v>20.6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2A4-4394-A49D-EDDEDADCA02E}"/>
            </c:ext>
          </c:extLst>
        </c:ser>
        <c:ser>
          <c:idx val="1"/>
          <c:order val="1"/>
          <c:tx>
            <c:strRef>
              <c:f>Lapas1!$E$149</c:f>
              <c:strCache>
                <c:ptCount val="1"/>
                <c:pt idx="0">
                  <c:v>Tokių atvejų pasitaiko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Lapas1!$C$150:$C$159</c:f>
              <c:strCache>
                <c:ptCount val="10"/>
                <c:pt idx="0">
                  <c:v>Prekyba įtaka</c:v>
                </c:pt>
                <c:pt idx="1">
                  <c:v>Poveikis, siekiant išvengti įstatymų nustatytos atsakomybės</c:v>
                </c:pt>
                <c:pt idx="2">
                  <c:v>Naudingų atskiroms grupėms teisės aktų priėmimas</c:v>
                </c:pt>
                <c:pt idx="3">
                  <c:v>Papirkimas (kyšio davimas)</c:v>
                </c:pt>
                <c:pt idx="4">
                  <c:v>Įgaliojimų viršijimas</c:v>
                </c:pt>
                <c:pt idx="5">
                  <c:v>Kyšininkavimas (kyšio priėmimas)</c:v>
                </c:pt>
                <c:pt idx="6">
                  <c:v>Sprendimų priėmimo vilkinimas</c:v>
                </c:pt>
                <c:pt idx="7">
                  <c:v>Piktnaudžiavimas tarnyba</c:v>
                </c:pt>
                <c:pt idx="8">
                  <c:v>Nepotizmas (giminių ir bičiulių protegavimas)</c:v>
                </c:pt>
                <c:pt idx="9">
                  <c:v>Politinių partijų narių protegavimas</c:v>
                </c:pt>
              </c:strCache>
            </c:strRef>
          </c:cat>
          <c:val>
            <c:numRef>
              <c:f>Lapas1!$E$150:$E$159</c:f>
              <c:numCache>
                <c:formatCode>General</c:formatCode>
                <c:ptCount val="10"/>
                <c:pt idx="0">
                  <c:v>11.3</c:v>
                </c:pt>
                <c:pt idx="1">
                  <c:v>14.9</c:v>
                </c:pt>
                <c:pt idx="2">
                  <c:v>16.5</c:v>
                </c:pt>
                <c:pt idx="3">
                  <c:v>21.3</c:v>
                </c:pt>
                <c:pt idx="4">
                  <c:v>19.5</c:v>
                </c:pt>
                <c:pt idx="5">
                  <c:v>27</c:v>
                </c:pt>
                <c:pt idx="6">
                  <c:v>21.9</c:v>
                </c:pt>
                <c:pt idx="7">
                  <c:v>24.9</c:v>
                </c:pt>
                <c:pt idx="8">
                  <c:v>24.4</c:v>
                </c:pt>
                <c:pt idx="9">
                  <c:v>26.2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2A4-4394-A49D-EDDEDADCA02E}"/>
            </c:ext>
          </c:extLst>
        </c:ser>
        <c:ser>
          <c:idx val="2"/>
          <c:order val="2"/>
          <c:tx>
            <c:strRef>
              <c:f>Lapas1!$F$149</c:f>
              <c:strCache>
                <c:ptCount val="1"/>
                <c:pt idx="0">
                  <c:v>Nežinau nei vieno atvejo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Lapas1!$C$150:$C$159</c:f>
              <c:strCache>
                <c:ptCount val="10"/>
                <c:pt idx="0">
                  <c:v>Prekyba įtaka</c:v>
                </c:pt>
                <c:pt idx="1">
                  <c:v>Poveikis, siekiant išvengti įstatymų nustatytos atsakomybės</c:v>
                </c:pt>
                <c:pt idx="2">
                  <c:v>Naudingų atskiroms grupėms teisės aktų priėmimas</c:v>
                </c:pt>
                <c:pt idx="3">
                  <c:v>Papirkimas (kyšio davimas)</c:v>
                </c:pt>
                <c:pt idx="4">
                  <c:v>Įgaliojimų viršijimas</c:v>
                </c:pt>
                <c:pt idx="5">
                  <c:v>Kyšininkavimas (kyšio priėmimas)</c:v>
                </c:pt>
                <c:pt idx="6">
                  <c:v>Sprendimų priėmimo vilkinimas</c:v>
                </c:pt>
                <c:pt idx="7">
                  <c:v>Piktnaudžiavimas tarnyba</c:v>
                </c:pt>
                <c:pt idx="8">
                  <c:v>Nepotizmas (giminių ir bičiulių protegavimas)</c:v>
                </c:pt>
                <c:pt idx="9">
                  <c:v>Politinių partijų narių protegavimas</c:v>
                </c:pt>
              </c:strCache>
            </c:strRef>
          </c:cat>
          <c:val>
            <c:numRef>
              <c:f>Lapas1!$F$150:$F$159</c:f>
              <c:numCache>
                <c:formatCode>General</c:formatCode>
                <c:ptCount val="10"/>
                <c:pt idx="0">
                  <c:v>35.5</c:v>
                </c:pt>
                <c:pt idx="1">
                  <c:v>30.9</c:v>
                </c:pt>
                <c:pt idx="2">
                  <c:v>30.1</c:v>
                </c:pt>
                <c:pt idx="3">
                  <c:v>23.7</c:v>
                </c:pt>
                <c:pt idx="4">
                  <c:v>27</c:v>
                </c:pt>
                <c:pt idx="5">
                  <c:v>23.9</c:v>
                </c:pt>
                <c:pt idx="6">
                  <c:v>25.2</c:v>
                </c:pt>
                <c:pt idx="7">
                  <c:v>21.6</c:v>
                </c:pt>
                <c:pt idx="8">
                  <c:v>20.3</c:v>
                </c:pt>
                <c:pt idx="9">
                  <c:v>23.7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D2A4-4394-A49D-EDDEDADCA0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4585600"/>
        <c:axId val="34587392"/>
      </c:barChart>
      <c:catAx>
        <c:axId val="345856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4587392"/>
        <c:crosses val="autoZero"/>
        <c:auto val="1"/>
        <c:lblAlgn val="ctr"/>
        <c:lblOffset val="100"/>
        <c:noMultiLvlLbl val="0"/>
      </c:catAx>
      <c:valAx>
        <c:axId val="345873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4585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lt-LT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Lapas1!$E$178</c:f>
              <c:strCache>
                <c:ptCount val="1"/>
                <c:pt idx="0">
                  <c:v>Tai dažnas atvejis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Lapas1!$D$179:$D$188</c:f>
              <c:strCache>
                <c:ptCount val="10"/>
                <c:pt idx="0">
                  <c:v>Poveikis, siekiant išvengti įstatymų nustatytos atsakomybės</c:v>
                </c:pt>
                <c:pt idx="1">
                  <c:v>Naudingų atskiroms grupėms teisės aktų priėmimas</c:v>
                </c:pt>
                <c:pt idx="2">
                  <c:v>Papirkimas (kyšio davimas)</c:v>
                </c:pt>
                <c:pt idx="3">
                  <c:v>Kyšininkavimas (kyšio priėmimas)</c:v>
                </c:pt>
                <c:pt idx="4">
                  <c:v>Prekyba įtaka</c:v>
                </c:pt>
                <c:pt idx="5">
                  <c:v>Įgaliojimų viršijimas</c:v>
                </c:pt>
                <c:pt idx="6">
                  <c:v>Sprendimų priėmimo vilkinimas</c:v>
                </c:pt>
                <c:pt idx="7">
                  <c:v>Piktnaudžiavimas tarnyba</c:v>
                </c:pt>
                <c:pt idx="8">
                  <c:v>Nepotizmas (giminių ir bičiulių protegavimas)</c:v>
                </c:pt>
                <c:pt idx="9">
                  <c:v>Politinių partijų narių protegavimas</c:v>
                </c:pt>
              </c:strCache>
            </c:strRef>
          </c:cat>
          <c:val>
            <c:numRef>
              <c:f>Lapas1!$E$179:$E$188</c:f>
              <c:numCache>
                <c:formatCode>General</c:formatCode>
                <c:ptCount val="10"/>
                <c:pt idx="0">
                  <c:v>0.8</c:v>
                </c:pt>
                <c:pt idx="1">
                  <c:v>0.8</c:v>
                </c:pt>
                <c:pt idx="2">
                  <c:v>0.8</c:v>
                </c:pt>
                <c:pt idx="3">
                  <c:v>0.8</c:v>
                </c:pt>
                <c:pt idx="4">
                  <c:v>1.5</c:v>
                </c:pt>
                <c:pt idx="5">
                  <c:v>4.5999999999999996</c:v>
                </c:pt>
                <c:pt idx="6">
                  <c:v>4.5999999999999996</c:v>
                </c:pt>
                <c:pt idx="7">
                  <c:v>5.4</c:v>
                </c:pt>
                <c:pt idx="8">
                  <c:v>9.1999999999999993</c:v>
                </c:pt>
                <c:pt idx="9">
                  <c:v>12.3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D4B-4AF8-9306-E4F462F6EE4F}"/>
            </c:ext>
          </c:extLst>
        </c:ser>
        <c:ser>
          <c:idx val="1"/>
          <c:order val="1"/>
          <c:tx>
            <c:strRef>
              <c:f>Lapas1!$F$178</c:f>
              <c:strCache>
                <c:ptCount val="1"/>
                <c:pt idx="0">
                  <c:v>Tokių atvejų pasitaiko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Lapas1!$D$179:$D$188</c:f>
              <c:strCache>
                <c:ptCount val="10"/>
                <c:pt idx="0">
                  <c:v>Poveikis, siekiant išvengti įstatymų nustatytos atsakomybės</c:v>
                </c:pt>
                <c:pt idx="1">
                  <c:v>Naudingų atskiroms grupėms teisės aktų priėmimas</c:v>
                </c:pt>
                <c:pt idx="2">
                  <c:v>Papirkimas (kyšio davimas)</c:v>
                </c:pt>
                <c:pt idx="3">
                  <c:v>Kyšininkavimas (kyšio priėmimas)</c:v>
                </c:pt>
                <c:pt idx="4">
                  <c:v>Prekyba įtaka</c:v>
                </c:pt>
                <c:pt idx="5">
                  <c:v>Įgaliojimų viršijimas</c:v>
                </c:pt>
                <c:pt idx="6">
                  <c:v>Sprendimų priėmimo vilkinimas</c:v>
                </c:pt>
                <c:pt idx="7">
                  <c:v>Piktnaudžiavimas tarnyba</c:v>
                </c:pt>
                <c:pt idx="8">
                  <c:v>Nepotizmas (giminių ir bičiulių protegavimas)</c:v>
                </c:pt>
                <c:pt idx="9">
                  <c:v>Politinių partijų narių protegavimas</c:v>
                </c:pt>
              </c:strCache>
            </c:strRef>
          </c:cat>
          <c:val>
            <c:numRef>
              <c:f>Lapas1!$F$179:$F$188</c:f>
              <c:numCache>
                <c:formatCode>General</c:formatCode>
                <c:ptCount val="10"/>
                <c:pt idx="0">
                  <c:v>10.8</c:v>
                </c:pt>
                <c:pt idx="1">
                  <c:v>13.1</c:v>
                </c:pt>
                <c:pt idx="2">
                  <c:v>6.9</c:v>
                </c:pt>
                <c:pt idx="3">
                  <c:v>10</c:v>
                </c:pt>
                <c:pt idx="4">
                  <c:v>5.4</c:v>
                </c:pt>
                <c:pt idx="5">
                  <c:v>19.2</c:v>
                </c:pt>
                <c:pt idx="6">
                  <c:v>15.4</c:v>
                </c:pt>
                <c:pt idx="7">
                  <c:v>22.3</c:v>
                </c:pt>
                <c:pt idx="8">
                  <c:v>27.7</c:v>
                </c:pt>
                <c:pt idx="9">
                  <c:v>29.2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D4B-4AF8-9306-E4F462F6EE4F}"/>
            </c:ext>
          </c:extLst>
        </c:ser>
        <c:ser>
          <c:idx val="2"/>
          <c:order val="2"/>
          <c:tx>
            <c:strRef>
              <c:f>Lapas1!$G$178</c:f>
              <c:strCache>
                <c:ptCount val="1"/>
                <c:pt idx="0">
                  <c:v>Nežinau nei vieno atvejo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Lapas1!$D$179:$D$188</c:f>
              <c:strCache>
                <c:ptCount val="10"/>
                <c:pt idx="0">
                  <c:v>Poveikis, siekiant išvengti įstatymų nustatytos atsakomybės</c:v>
                </c:pt>
                <c:pt idx="1">
                  <c:v>Naudingų atskiroms grupėms teisės aktų priėmimas</c:v>
                </c:pt>
                <c:pt idx="2">
                  <c:v>Papirkimas (kyšio davimas)</c:v>
                </c:pt>
                <c:pt idx="3">
                  <c:v>Kyšininkavimas (kyšio priėmimas)</c:v>
                </c:pt>
                <c:pt idx="4">
                  <c:v>Prekyba įtaka</c:v>
                </c:pt>
                <c:pt idx="5">
                  <c:v>Įgaliojimų viršijimas</c:v>
                </c:pt>
                <c:pt idx="6">
                  <c:v>Sprendimų priėmimo vilkinimas</c:v>
                </c:pt>
                <c:pt idx="7">
                  <c:v>Piktnaudžiavimas tarnyba</c:v>
                </c:pt>
                <c:pt idx="8">
                  <c:v>Nepotizmas (giminių ir bičiulių protegavimas)</c:v>
                </c:pt>
                <c:pt idx="9">
                  <c:v>Politinių partijų narių protegavimas</c:v>
                </c:pt>
              </c:strCache>
            </c:strRef>
          </c:cat>
          <c:val>
            <c:numRef>
              <c:f>Lapas1!$G$179:$G$188</c:f>
              <c:numCache>
                <c:formatCode>General</c:formatCode>
                <c:ptCount val="10"/>
                <c:pt idx="0">
                  <c:v>30.8</c:v>
                </c:pt>
                <c:pt idx="1">
                  <c:v>29.2</c:v>
                </c:pt>
                <c:pt idx="2">
                  <c:v>36.200000000000003</c:v>
                </c:pt>
                <c:pt idx="3">
                  <c:v>35.4</c:v>
                </c:pt>
                <c:pt idx="4">
                  <c:v>34.6</c:v>
                </c:pt>
                <c:pt idx="5">
                  <c:v>25.4</c:v>
                </c:pt>
                <c:pt idx="6">
                  <c:v>26.2</c:v>
                </c:pt>
                <c:pt idx="7">
                  <c:v>25.4</c:v>
                </c:pt>
                <c:pt idx="8">
                  <c:v>17.7</c:v>
                </c:pt>
                <c:pt idx="9">
                  <c:v>18.5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1D4B-4AF8-9306-E4F462F6EE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6664448"/>
        <c:axId val="36665984"/>
      </c:barChart>
      <c:catAx>
        <c:axId val="366644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6665984"/>
        <c:crosses val="autoZero"/>
        <c:auto val="1"/>
        <c:lblAlgn val="ctr"/>
        <c:lblOffset val="100"/>
        <c:noMultiLvlLbl val="0"/>
      </c:catAx>
      <c:valAx>
        <c:axId val="3666598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6664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lt-LT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t-LT"/>
              <a:t>Ar žinote, kur reikia kreiptis norint pranešti apie korupcijos atvejį?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Lapas1!$C$112</c:f>
              <c:strCache>
                <c:ptCount val="1"/>
                <c:pt idx="0">
                  <c:v>Taip, žinau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Lapas1!$D$111:$E$111</c:f>
              <c:strCache>
                <c:ptCount val="2"/>
                <c:pt idx="0">
                  <c:v>Gyventojai</c:v>
                </c:pt>
                <c:pt idx="1">
                  <c:v>Savivaldybės darbuotojai</c:v>
                </c:pt>
              </c:strCache>
            </c:strRef>
          </c:cat>
          <c:val>
            <c:numRef>
              <c:f>Lapas1!$D$112:$E$112</c:f>
              <c:numCache>
                <c:formatCode>General</c:formatCode>
                <c:ptCount val="2"/>
                <c:pt idx="0">
                  <c:v>51.9</c:v>
                </c:pt>
                <c:pt idx="1">
                  <c:v>82.3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6AC-4E58-8F61-5EC09D479064}"/>
            </c:ext>
          </c:extLst>
        </c:ser>
        <c:ser>
          <c:idx val="1"/>
          <c:order val="1"/>
          <c:tx>
            <c:strRef>
              <c:f>Lapas1!$C$113</c:f>
              <c:strCache>
                <c:ptCount val="1"/>
                <c:pt idx="0">
                  <c:v>Ne, nežinau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Lapas1!$D$111:$E$111</c:f>
              <c:strCache>
                <c:ptCount val="2"/>
                <c:pt idx="0">
                  <c:v>Gyventojai</c:v>
                </c:pt>
                <c:pt idx="1">
                  <c:v>Savivaldybės darbuotojai</c:v>
                </c:pt>
              </c:strCache>
            </c:strRef>
          </c:cat>
          <c:val>
            <c:numRef>
              <c:f>Lapas1!$D$113:$E$113</c:f>
              <c:numCache>
                <c:formatCode>General</c:formatCode>
                <c:ptCount val="2"/>
                <c:pt idx="0">
                  <c:v>46.8</c:v>
                </c:pt>
                <c:pt idx="1">
                  <c:v>16.899999999999999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6AC-4E58-8F61-5EC09D479064}"/>
            </c:ext>
          </c:extLst>
        </c:ser>
        <c:ser>
          <c:idx val="2"/>
          <c:order val="2"/>
          <c:tx>
            <c:strRef>
              <c:f>Lapas1!$C$114</c:f>
              <c:strCache>
                <c:ptCount val="1"/>
                <c:pt idx="0">
                  <c:v>Nenurodė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Lapas1!$D$111:$E$111</c:f>
              <c:strCache>
                <c:ptCount val="2"/>
                <c:pt idx="0">
                  <c:v>Gyventojai</c:v>
                </c:pt>
                <c:pt idx="1">
                  <c:v>Savivaldybės darbuotojai</c:v>
                </c:pt>
              </c:strCache>
            </c:strRef>
          </c:cat>
          <c:val>
            <c:numRef>
              <c:f>Lapas1!$D$114:$E$114</c:f>
              <c:numCache>
                <c:formatCode>General</c:formatCode>
                <c:ptCount val="2"/>
                <c:pt idx="0">
                  <c:v>1.3</c:v>
                </c:pt>
                <c:pt idx="1">
                  <c:v>0.8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96AC-4E58-8F61-5EC09D4790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36752384"/>
        <c:axId val="38142720"/>
      </c:barChart>
      <c:catAx>
        <c:axId val="367523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8142720"/>
        <c:crosses val="autoZero"/>
        <c:auto val="1"/>
        <c:lblAlgn val="ctr"/>
        <c:lblOffset val="100"/>
        <c:noMultiLvlLbl val="0"/>
      </c:catAx>
      <c:valAx>
        <c:axId val="381427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67523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lt-LT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t-LT"/>
              <a:t>Ar Jūs praneštumėte apie korupcijos atvejį? 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9155639429447102"/>
          <c:y val="0.24570215140430282"/>
          <c:w val="0.77344604701697794"/>
          <c:h val="0.35491350982701958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Lapas1!$C$125</c:f>
              <c:strCache>
                <c:ptCount val="1"/>
                <c:pt idx="0">
                  <c:v>Taip, praneščiau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Lapas1!$D$124:$E$124</c:f>
              <c:strCache>
                <c:ptCount val="2"/>
                <c:pt idx="0">
                  <c:v>Gyventojai</c:v>
                </c:pt>
                <c:pt idx="1">
                  <c:v>Savivaldybės darbuotojai</c:v>
                </c:pt>
              </c:strCache>
            </c:strRef>
          </c:cat>
          <c:val>
            <c:numRef>
              <c:f>Lapas1!$D$125:$E$125</c:f>
              <c:numCache>
                <c:formatCode>General</c:formatCode>
                <c:ptCount val="2"/>
                <c:pt idx="0">
                  <c:v>24.9</c:v>
                </c:pt>
                <c:pt idx="1">
                  <c:v>35.4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DA5-41E9-A65B-9E1D9EFE8036}"/>
            </c:ext>
          </c:extLst>
        </c:ser>
        <c:ser>
          <c:idx val="1"/>
          <c:order val="1"/>
          <c:tx>
            <c:strRef>
              <c:f>Lapas1!$C$126</c:f>
              <c:strCache>
                <c:ptCount val="1"/>
                <c:pt idx="0">
                  <c:v>Ne, nepraneščiau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Lapas1!$D$124:$E$124</c:f>
              <c:strCache>
                <c:ptCount val="2"/>
                <c:pt idx="0">
                  <c:v>Gyventojai</c:v>
                </c:pt>
                <c:pt idx="1">
                  <c:v>Savivaldybės darbuotojai</c:v>
                </c:pt>
              </c:strCache>
            </c:strRef>
          </c:cat>
          <c:val>
            <c:numRef>
              <c:f>Lapas1!$D$126:$E$126</c:f>
              <c:numCache>
                <c:formatCode>General</c:formatCode>
                <c:ptCount val="2"/>
                <c:pt idx="0">
                  <c:v>18</c:v>
                </c:pt>
                <c:pt idx="1">
                  <c:v>1.5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DA5-41E9-A65B-9E1D9EFE8036}"/>
            </c:ext>
          </c:extLst>
        </c:ser>
        <c:ser>
          <c:idx val="2"/>
          <c:order val="2"/>
          <c:tx>
            <c:strRef>
              <c:f>Lapas1!$C$127</c:f>
              <c:strCache>
                <c:ptCount val="1"/>
                <c:pt idx="0">
                  <c:v>Sunku pasakyti, priklausytų nuo aplinkybių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Lapas1!$D$124:$E$124</c:f>
              <c:strCache>
                <c:ptCount val="2"/>
                <c:pt idx="0">
                  <c:v>Gyventojai</c:v>
                </c:pt>
                <c:pt idx="1">
                  <c:v>Savivaldybės darbuotojai</c:v>
                </c:pt>
              </c:strCache>
            </c:strRef>
          </c:cat>
          <c:val>
            <c:numRef>
              <c:f>Lapas1!$D$127:$E$127</c:f>
              <c:numCache>
                <c:formatCode>General</c:formatCode>
                <c:ptCount val="2"/>
                <c:pt idx="0">
                  <c:v>55.8</c:v>
                </c:pt>
                <c:pt idx="1">
                  <c:v>57.7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3DA5-41E9-A65B-9E1D9EFE8036}"/>
            </c:ext>
          </c:extLst>
        </c:ser>
        <c:ser>
          <c:idx val="3"/>
          <c:order val="3"/>
          <c:tx>
            <c:strRef>
              <c:f>Lapas1!$C$128</c:f>
              <c:strCache>
                <c:ptCount val="1"/>
                <c:pt idx="0">
                  <c:v>Nenurodė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Lapas1!$D$124:$E$124</c:f>
              <c:strCache>
                <c:ptCount val="2"/>
                <c:pt idx="0">
                  <c:v>Gyventojai</c:v>
                </c:pt>
                <c:pt idx="1">
                  <c:v>Savivaldybės darbuotojai</c:v>
                </c:pt>
              </c:strCache>
            </c:strRef>
          </c:cat>
          <c:val>
            <c:numRef>
              <c:f>Lapas1!$D$128:$E$128</c:f>
              <c:numCache>
                <c:formatCode>General</c:formatCode>
                <c:ptCount val="2"/>
                <c:pt idx="0">
                  <c:v>1.3</c:v>
                </c:pt>
                <c:pt idx="1">
                  <c:v>5.4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3DA5-41E9-A65B-9E1D9EFE80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8201216"/>
        <c:axId val="38202752"/>
      </c:barChart>
      <c:catAx>
        <c:axId val="38201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8202752"/>
        <c:crosses val="autoZero"/>
        <c:auto val="1"/>
        <c:lblAlgn val="ctr"/>
        <c:lblOffset val="100"/>
        <c:noMultiLvlLbl val="0"/>
      </c:catAx>
      <c:valAx>
        <c:axId val="382027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82012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0339669219208724E-3"/>
          <c:y val="0.73483042966085932"/>
          <c:w val="0.99796603307807907"/>
          <c:h val="0.2075282617231900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lt-LT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/>
              <a:t>Spustelėkite norėdami redaguoti šablono paantraštės stilių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7C772-8E91-47C2-9CF5-EE227DBC92BC}" type="datetimeFigureOut">
              <a:rPr lang="lt-LT" smtClean="0"/>
              <a:t>2017.12.05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B308C73F-4F92-473A-AAA7-F916BB68B55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99066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vadinima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7C772-8E91-47C2-9CF5-EE227DBC92BC}" type="datetimeFigureOut">
              <a:rPr lang="lt-LT" smtClean="0"/>
              <a:t>2017.12.05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308C73F-4F92-473A-AAA7-F916BB68B55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738849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siūlymas su antraš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7C772-8E91-47C2-9CF5-EE227DBC92BC}" type="datetimeFigureOut">
              <a:rPr lang="lt-LT" smtClean="0"/>
              <a:t>2017.12.05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308C73F-4F92-473A-AAA7-F916BB68B557}" type="slidenum">
              <a:rPr lang="lt-LT" smtClean="0"/>
              <a:t>‹#›</a:t>
            </a:fld>
            <a:endParaRPr lang="lt-LT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929328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ortelės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lt-LT"/>
              <a:t>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7C772-8E91-47C2-9CF5-EE227DBC92BC}" type="datetimeFigureOut">
              <a:rPr lang="lt-LT" smtClean="0"/>
              <a:t>2017.12.05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308C73F-4F92-473A-AAA7-F916BB68B55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568576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siūlymo pavadinimas kortelė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lt-LT"/>
              <a:t>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7C772-8E91-47C2-9CF5-EE227DBC92BC}" type="datetimeFigureOut">
              <a:rPr lang="lt-LT" smtClean="0"/>
              <a:t>2017.12.05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308C73F-4F92-473A-AAA7-F916BB68B557}" type="slidenum">
              <a:rPr lang="lt-LT" smtClean="0"/>
              <a:t>‹#›</a:t>
            </a:fld>
            <a:endParaRPr lang="lt-LT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720257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arba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lt-LT"/>
              <a:t>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7C772-8E91-47C2-9CF5-EE227DBC92BC}" type="datetimeFigureOut">
              <a:rPr lang="lt-LT" smtClean="0"/>
              <a:t>2017.12.05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308C73F-4F92-473A-AAA7-F916BB68B55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745224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7C772-8E91-47C2-9CF5-EE227DBC92BC}" type="datetimeFigureOut">
              <a:rPr lang="lt-LT" smtClean="0"/>
              <a:t>2017.12.05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8C73F-4F92-473A-AAA7-F916BB68B55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7076762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7C772-8E91-47C2-9CF5-EE227DBC92BC}" type="datetimeFigureOut">
              <a:rPr lang="lt-LT" smtClean="0"/>
              <a:t>2017.12.05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8C73F-4F92-473A-AAA7-F916BB68B55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66555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7C772-8E91-47C2-9CF5-EE227DBC92BC}" type="datetimeFigureOut">
              <a:rPr lang="lt-LT" smtClean="0"/>
              <a:t>2017.12.05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8C73F-4F92-473A-AAA7-F916BB68B55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21921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7C772-8E91-47C2-9CF5-EE227DBC92BC}" type="datetimeFigureOut">
              <a:rPr lang="lt-LT" smtClean="0"/>
              <a:t>2017.12.05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308C73F-4F92-473A-AAA7-F916BB68B55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46233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7C772-8E91-47C2-9CF5-EE227DBC92BC}" type="datetimeFigureOut">
              <a:rPr lang="lt-LT" smtClean="0"/>
              <a:t>2017.12.05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308C73F-4F92-473A-AAA7-F916BB68B55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3778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7C772-8E91-47C2-9CF5-EE227DBC92BC}" type="datetimeFigureOut">
              <a:rPr lang="lt-LT" smtClean="0"/>
              <a:t>2017.12.05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308C73F-4F92-473A-AAA7-F916BB68B55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83538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7C772-8E91-47C2-9CF5-EE227DBC92BC}" type="datetimeFigureOut">
              <a:rPr lang="lt-LT" smtClean="0"/>
              <a:t>2017.12.05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8C73F-4F92-473A-AAA7-F916BB68B55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0746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7C772-8E91-47C2-9CF5-EE227DBC92BC}" type="datetimeFigureOut">
              <a:rPr lang="lt-LT" smtClean="0"/>
              <a:t>2017.12.05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8C73F-4F92-473A-AAA7-F916BB68B55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532570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7C772-8E91-47C2-9CF5-EE227DBC92BC}" type="datetimeFigureOut">
              <a:rPr lang="lt-LT" smtClean="0"/>
              <a:t>2017.12.05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8C73F-4F92-473A-AAA7-F916BB68B55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974963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lt-LT"/>
              <a:t>Spustelėkite piktogr. norėdami įtraukti pav.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7C772-8E91-47C2-9CF5-EE227DBC92BC}" type="datetimeFigureOut">
              <a:rPr lang="lt-LT" smtClean="0"/>
              <a:t>2017.12.05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308C73F-4F92-473A-AAA7-F916BB68B55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30353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27C772-8E91-47C2-9CF5-EE227DBC92BC}" type="datetimeFigureOut">
              <a:rPr lang="lt-LT" smtClean="0"/>
              <a:t>2017.12.05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308C73F-4F92-473A-AAA7-F916BB68B55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715924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7" r:id="rId1"/>
    <p:sldLayoutId id="2147483868" r:id="rId2"/>
    <p:sldLayoutId id="2147483869" r:id="rId3"/>
    <p:sldLayoutId id="2147483870" r:id="rId4"/>
    <p:sldLayoutId id="2147483871" r:id="rId5"/>
    <p:sldLayoutId id="2147483872" r:id="rId6"/>
    <p:sldLayoutId id="2147483873" r:id="rId7"/>
    <p:sldLayoutId id="2147483874" r:id="rId8"/>
    <p:sldLayoutId id="2147483875" r:id="rId9"/>
    <p:sldLayoutId id="2147483876" r:id="rId10"/>
    <p:sldLayoutId id="2147483877" r:id="rId11"/>
    <p:sldLayoutId id="2147483878" r:id="rId12"/>
    <p:sldLayoutId id="2147483879" r:id="rId13"/>
    <p:sldLayoutId id="2147483880" r:id="rId14"/>
    <p:sldLayoutId id="2147483881" r:id="rId15"/>
    <p:sldLayoutId id="214748388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>
          <a:xfrm>
            <a:off x="741792" y="2236310"/>
            <a:ext cx="7874020" cy="1697086"/>
          </a:xfrm>
        </p:spPr>
        <p:txBody>
          <a:bodyPr>
            <a:noAutofit/>
          </a:bodyPr>
          <a:lstStyle/>
          <a:p>
            <a:r>
              <a:rPr lang="lt-LT" sz="4400" b="1" dirty="0">
                <a:solidFill>
                  <a:schemeClr val="accent5">
                    <a:lumMod val="75000"/>
                  </a:schemeClr>
                </a:solidFill>
              </a:rPr>
              <a:t>Šiaulių rajono savivaldybės antikorupcinė aplinka</a:t>
            </a:r>
            <a:br>
              <a:rPr lang="lt-LT" sz="4400" b="1" dirty="0">
                <a:solidFill>
                  <a:schemeClr val="accent5">
                    <a:lumMod val="75000"/>
                  </a:schemeClr>
                </a:solidFill>
              </a:rPr>
            </a:br>
            <a:endParaRPr lang="lt-LT" sz="44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868122" y="3506885"/>
            <a:ext cx="7621361" cy="1616528"/>
          </a:xfrm>
        </p:spPr>
        <p:txBody>
          <a:bodyPr>
            <a:no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lt-LT" b="1" dirty="0">
                <a:solidFill>
                  <a:schemeClr val="bg1">
                    <a:lumMod val="65000"/>
                  </a:schemeClr>
                </a:solidFill>
              </a:rPr>
              <a:t>Tyrimą atliko:          </a:t>
            </a:r>
            <a:endParaRPr lang="lt-LT" dirty="0">
              <a:solidFill>
                <a:schemeClr val="bg1">
                  <a:lumMod val="65000"/>
                </a:schemeClr>
              </a:solidFill>
            </a:endParaRPr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lt-LT" dirty="0">
                <a:solidFill>
                  <a:schemeClr val="bg1">
                    <a:lumMod val="65000"/>
                  </a:schemeClr>
                </a:solidFill>
              </a:rPr>
              <a:t>Šiaulių universiteto Viešojo administravimo katedros darbuotojai</a:t>
            </a:r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lt-LT" dirty="0">
                <a:solidFill>
                  <a:schemeClr val="bg1">
                    <a:lumMod val="65000"/>
                  </a:schemeClr>
                </a:solidFill>
              </a:rPr>
              <a:t>Rita </a:t>
            </a:r>
            <a:r>
              <a:rPr lang="lt-LT" dirty="0" err="1">
                <a:solidFill>
                  <a:schemeClr val="bg1">
                    <a:lumMod val="65000"/>
                  </a:schemeClr>
                </a:solidFill>
              </a:rPr>
              <a:t>Toleikienė</a:t>
            </a:r>
            <a:endParaRPr lang="lt-LT" dirty="0">
              <a:solidFill>
                <a:schemeClr val="bg1">
                  <a:lumMod val="65000"/>
                </a:schemeClr>
              </a:solidFill>
            </a:endParaRPr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lt-LT" dirty="0">
                <a:solidFill>
                  <a:schemeClr val="bg1">
                    <a:lumMod val="65000"/>
                  </a:schemeClr>
                </a:solidFill>
              </a:rPr>
              <a:t>Sigitas Balčiūnas</a:t>
            </a:r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lt-LT" dirty="0">
                <a:solidFill>
                  <a:schemeClr val="bg1">
                    <a:lumMod val="65000"/>
                  </a:schemeClr>
                </a:solidFill>
              </a:rPr>
              <a:t>                                                        Viešojo administravimo bakalauro programos studentė</a:t>
            </a:r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lt-LT" dirty="0">
                <a:solidFill>
                  <a:schemeClr val="bg1">
                    <a:lumMod val="65000"/>
                  </a:schemeClr>
                </a:solidFill>
              </a:rPr>
              <a:t>Inesa </a:t>
            </a:r>
            <a:r>
              <a:rPr lang="lt-LT" dirty="0" err="1">
                <a:solidFill>
                  <a:schemeClr val="bg1">
                    <a:lumMod val="65000"/>
                  </a:schemeClr>
                </a:solidFill>
              </a:rPr>
              <a:t>Lukošiūtė</a:t>
            </a:r>
            <a:endParaRPr lang="lt-LT" dirty="0">
              <a:solidFill>
                <a:schemeClr val="bg1">
                  <a:lumMod val="65000"/>
                </a:schemeClr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lt-LT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88305" y="6142419"/>
            <a:ext cx="2978332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350" dirty="0"/>
              <a:t>Šiaulių rajono savivaldybė, 2017 12 04 </a:t>
            </a:r>
          </a:p>
          <a:p>
            <a:endParaRPr lang="lt-LT" sz="1350" dirty="0"/>
          </a:p>
        </p:txBody>
      </p:sp>
    </p:spTree>
    <p:extLst>
      <p:ext uri="{BB962C8B-B14F-4D97-AF65-F5344CB8AC3E}">
        <p14:creationId xmlns:p14="http://schemas.microsoft.com/office/powerpoint/2010/main" val="11024337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1459523" y="624110"/>
            <a:ext cx="7074877" cy="1280890"/>
          </a:xfrm>
        </p:spPr>
        <p:txBody>
          <a:bodyPr>
            <a:noAutofit/>
          </a:bodyPr>
          <a:lstStyle/>
          <a:p>
            <a:r>
              <a:rPr lang="lt-LT" sz="2800" i="1" dirty="0"/>
              <a:t>Kokios korupcijos formos paplitusios Šiaulių raj. savivaldybėje?</a:t>
            </a:r>
            <a:r>
              <a:rPr lang="lt-LT" sz="2800" dirty="0"/>
              <a:t> Savivaldybės darbuotojų nuomonė</a:t>
            </a:r>
          </a:p>
        </p:txBody>
      </p:sp>
      <p:graphicFrame>
        <p:nvGraphicFramePr>
          <p:cNvPr id="5" name="Diagrama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2671442"/>
              </p:ext>
            </p:extLst>
          </p:nvPr>
        </p:nvGraphicFramePr>
        <p:xfrm>
          <a:off x="1090246" y="1905000"/>
          <a:ext cx="7640516" cy="48533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946908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avadinima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3600" b="1" dirty="0">
                <a:solidFill>
                  <a:schemeClr val="accent5">
                    <a:lumMod val="75000"/>
                  </a:schemeClr>
                </a:solidFill>
              </a:rPr>
              <a:t>Korupcijos patirtis</a:t>
            </a:r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3863783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avadinimas 4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703528"/>
          </a:xfrm>
        </p:spPr>
        <p:txBody>
          <a:bodyPr>
            <a:normAutofit/>
          </a:bodyPr>
          <a:lstStyle/>
          <a:p>
            <a:r>
              <a:rPr lang="lt-LT" sz="3200" dirty="0"/>
              <a:t>Gyventojų korupcinė patirtis</a:t>
            </a:r>
          </a:p>
        </p:txBody>
      </p:sp>
      <p:sp>
        <p:nvSpPr>
          <p:cNvPr id="6" name="Stačiakampis 5"/>
          <p:cNvSpPr/>
          <p:nvPr/>
        </p:nvSpPr>
        <p:spPr>
          <a:xfrm>
            <a:off x="2074986" y="2121097"/>
            <a:ext cx="645941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sz="2400" b="1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12 proc. </a:t>
            </a:r>
            <a:r>
              <a:rPr lang="lt-LT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gyventojų per pastaruosius dvejus metus teko atsilyginti už paslaugas (pinigais, dovanomis ar pan.)</a:t>
            </a:r>
          </a:p>
          <a:p>
            <a:endParaRPr lang="lt-LT" sz="2400" b="1" i="1" dirty="0">
              <a:latin typeface="Times New Roman" panose="02020603050405020304" pitchFamily="18" charset="0"/>
            </a:endParaRPr>
          </a:p>
          <a:p>
            <a:r>
              <a:rPr lang="lt-LT" sz="2400" b="1" i="1" dirty="0">
                <a:latin typeface="Times New Roman" panose="02020603050405020304" pitchFamily="18" charset="0"/>
              </a:rPr>
              <a:t>Iš jų</a:t>
            </a:r>
          </a:p>
          <a:p>
            <a:pPr lvl="2"/>
            <a:r>
              <a:rPr lang="lt-LT" b="1" i="1" dirty="0">
                <a:solidFill>
                  <a:srgbClr val="C00000"/>
                </a:solidFill>
              </a:rPr>
              <a:t>48 proc. </a:t>
            </a:r>
            <a:r>
              <a:rPr lang="lt-LT" i="1" dirty="0"/>
              <a:t>įsitikinę, kad būtent kyšis TIKRAI padėjo išspręsti problemą</a:t>
            </a:r>
          </a:p>
          <a:p>
            <a:pPr lvl="2"/>
            <a:r>
              <a:rPr lang="lt-LT" b="1" i="1" dirty="0">
                <a:solidFill>
                  <a:srgbClr val="C00000"/>
                </a:solidFill>
              </a:rPr>
              <a:t>44 proc. </a:t>
            </a:r>
            <a:r>
              <a:rPr lang="lt-LT" i="1" dirty="0"/>
              <a:t>mano, kad kyšis KO GERO padėjo išspręsti problemą</a:t>
            </a:r>
          </a:p>
          <a:p>
            <a:endParaRPr lang="lt-LT" sz="2400" dirty="0"/>
          </a:p>
        </p:txBody>
      </p:sp>
    </p:spTree>
    <p:extLst>
      <p:ext uri="{BB962C8B-B14F-4D97-AF65-F5344CB8AC3E}">
        <p14:creationId xmlns:p14="http://schemas.microsoft.com/office/powerpoint/2010/main" val="32910929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avadinima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3200" dirty="0"/>
              <a:t>Savivaldybės darbuotojų korupcinė patirtis (N</a:t>
            </a:r>
            <a:r>
              <a:rPr lang="en-US" sz="3200" dirty="0"/>
              <a:t>=130)</a:t>
            </a:r>
            <a:endParaRPr lang="lt-LT" sz="3200" dirty="0"/>
          </a:p>
        </p:txBody>
      </p:sp>
      <p:sp>
        <p:nvSpPr>
          <p:cNvPr id="5" name="Turinio vietos rezervavimo ženklas 4"/>
          <p:cNvSpPr>
            <a:spLocks noGrp="1"/>
          </p:cNvSpPr>
          <p:nvPr>
            <p:ph idx="1"/>
          </p:nvPr>
        </p:nvSpPr>
        <p:spPr>
          <a:xfrm>
            <a:off x="914400" y="2133600"/>
            <a:ext cx="7886699" cy="3777622"/>
          </a:xfrm>
        </p:spPr>
        <p:txBody>
          <a:bodyPr>
            <a:normAutofit/>
          </a:bodyPr>
          <a:lstStyle/>
          <a:p>
            <a:r>
              <a:rPr lang="en-US" sz="2400" b="1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 </a:t>
            </a:r>
            <a:r>
              <a:rPr lang="en-US" sz="2400" b="1" i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asmen</a:t>
            </a:r>
            <a:r>
              <a:rPr lang="lt-LT" sz="2400" b="1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ims</a:t>
            </a:r>
            <a:r>
              <a:rPr lang="en-US" sz="2400" b="1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lt-LT" sz="2400" b="1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š 130 savivaldybės darbuotojų</a:t>
            </a:r>
            <a:r>
              <a:rPr lang="lt-LT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per pastaruosius dvejus metus teko atsilyginti už paslaugas savivaldybėje pinigais, dovanomis ar pan.</a:t>
            </a:r>
          </a:p>
          <a:p>
            <a:endParaRPr lang="lt-LT" sz="2400" b="1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b="1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 </a:t>
            </a:r>
            <a:r>
              <a:rPr lang="en-US" sz="2400" b="1" i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asmen</a:t>
            </a:r>
            <a:r>
              <a:rPr lang="lt-LT" sz="2400" b="1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ims</a:t>
            </a:r>
            <a:r>
              <a:rPr lang="en-US" sz="2400" b="1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lt-LT" sz="2400" b="1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š 130 savivaldybės darbuotojų</a:t>
            </a:r>
            <a:r>
              <a:rPr lang="lt-LT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per pastaruosius dvejus metus buvo siūlomas kyšis</a:t>
            </a:r>
            <a:endParaRPr lang="lt-LT" sz="2400" dirty="0"/>
          </a:p>
          <a:p>
            <a:pPr marL="0" indent="0">
              <a:buNone/>
            </a:pPr>
            <a:endParaRPr lang="lt-LT" sz="2400" dirty="0"/>
          </a:p>
        </p:txBody>
      </p:sp>
    </p:spTree>
    <p:extLst>
      <p:ext uri="{BB962C8B-B14F-4D97-AF65-F5344CB8AC3E}">
        <p14:creationId xmlns:p14="http://schemas.microsoft.com/office/powerpoint/2010/main" val="40971408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avadinimas 3"/>
          <p:cNvSpPr>
            <a:spLocks noGrp="1"/>
          </p:cNvSpPr>
          <p:nvPr>
            <p:ph type="title"/>
          </p:nvPr>
        </p:nvSpPr>
        <p:spPr>
          <a:xfrm>
            <a:off x="1933623" y="2953793"/>
            <a:ext cx="6591985" cy="1468800"/>
          </a:xfrm>
        </p:spPr>
        <p:txBody>
          <a:bodyPr>
            <a:noAutofit/>
          </a:bodyPr>
          <a:lstStyle/>
          <a:p>
            <a:pPr lvl="1" algn="l" defTabSz="457200" rtl="0">
              <a:spcBef>
                <a:spcPct val="0"/>
              </a:spcBef>
            </a:pPr>
            <a:r>
              <a:rPr lang="x-none" sz="2800" b="1" dirty="0"/>
              <a:t>SAVIVALDYBĖS </a:t>
            </a:r>
            <a:r>
              <a:rPr lang="lt-LT" sz="2800" b="1" dirty="0"/>
              <a:t>GYVENTOJŲ IR </a:t>
            </a:r>
            <a:r>
              <a:rPr lang="x-none" sz="2800" b="1" dirty="0"/>
              <a:t>SAVIVALDYBĖS DARBUOTOJŲ ANTIKORUPCINIS POTENCIALAS</a:t>
            </a:r>
            <a:r>
              <a:rPr lang="lt-LT" sz="2800" b="1" dirty="0"/>
              <a:t/>
            </a:r>
            <a:br>
              <a:rPr lang="lt-LT" sz="2800" b="1" dirty="0"/>
            </a:br>
            <a:endParaRPr lang="lt-LT" sz="2800" dirty="0"/>
          </a:p>
        </p:txBody>
      </p:sp>
    </p:spTree>
    <p:extLst>
      <p:ext uri="{BB962C8B-B14F-4D97-AF65-F5344CB8AC3E}">
        <p14:creationId xmlns:p14="http://schemas.microsoft.com/office/powerpoint/2010/main" val="13926725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avadinima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i="1" dirty="0"/>
              <a:t>Pranešimas apie korupcijos atvejį</a:t>
            </a:r>
            <a:endParaRPr lang="lt-LT" sz="2800" dirty="0"/>
          </a:p>
        </p:txBody>
      </p:sp>
      <p:graphicFrame>
        <p:nvGraphicFramePr>
          <p:cNvPr id="6" name="Diagrama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6564440"/>
              </p:ext>
            </p:extLst>
          </p:nvPr>
        </p:nvGraphicFramePr>
        <p:xfrm>
          <a:off x="641839" y="1905001"/>
          <a:ext cx="3921369" cy="43287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Diagrama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1795368"/>
              </p:ext>
            </p:extLst>
          </p:nvPr>
        </p:nvGraphicFramePr>
        <p:xfrm>
          <a:off x="4897315" y="1905000"/>
          <a:ext cx="3991707" cy="4838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114433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t-LT" sz="2800" i="1" dirty="0"/>
              <a:t>Kodėl nepraneštumėte apie korupcijos atvejį? Savivaldybės darbuotojų atsakymai</a:t>
            </a:r>
            <a:endParaRPr lang="lt-LT" sz="2800" dirty="0"/>
          </a:p>
        </p:txBody>
      </p:sp>
      <p:graphicFrame>
        <p:nvGraphicFramePr>
          <p:cNvPr id="3" name="Lentelė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8503484"/>
              </p:ext>
            </p:extLst>
          </p:nvPr>
        </p:nvGraphicFramePr>
        <p:xfrm>
          <a:off x="202222" y="2154660"/>
          <a:ext cx="8332178" cy="45580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78870">
                  <a:extLst>
                    <a:ext uri="{9D8B030D-6E8A-4147-A177-3AD203B41FA5}">
                      <a16:colId xmlns:a16="http://schemas.microsoft.com/office/drawing/2014/main" xmlns="" val="74985535"/>
                    </a:ext>
                  </a:extLst>
                </a:gridCol>
                <a:gridCol w="1553308">
                  <a:extLst>
                    <a:ext uri="{9D8B030D-6E8A-4147-A177-3AD203B41FA5}">
                      <a16:colId xmlns:a16="http://schemas.microsoft.com/office/drawing/2014/main" xmlns="" val="2429492017"/>
                    </a:ext>
                  </a:extLst>
                </a:gridCol>
              </a:tblGrid>
              <a:tr h="7155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600">
                          <a:effectLst/>
                        </a:rPr>
                        <a:t>Pasirinkimas</a:t>
                      </a:r>
                      <a:endParaRPr lang="lt-L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600">
                          <a:effectLst/>
                        </a:rPr>
                        <a:t>Atsakiusųjų Taip procentai</a:t>
                      </a:r>
                      <a:endParaRPr lang="lt-L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412576594"/>
                  </a:ext>
                </a:extLst>
              </a:tr>
              <a:tr h="4676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600" dirty="0">
                          <a:effectLst/>
                        </a:rPr>
                        <a:t> Nesu įsitikinęs, kad tai korupcijos atvejis </a:t>
                      </a:r>
                      <a:endParaRPr lang="lt-LT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000" b="1" dirty="0">
                          <a:effectLst/>
                        </a:rPr>
                        <a:t>19,2</a:t>
                      </a:r>
                      <a:endParaRPr lang="lt-LT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111964836"/>
                  </a:ext>
                </a:extLst>
              </a:tr>
              <a:tr h="4158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600">
                          <a:effectLst/>
                        </a:rPr>
                        <a:t> Tie, kas praneša, galų gale nukenčia skaudžiausiai </a:t>
                      </a:r>
                      <a:endParaRPr lang="lt-L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000" b="1" dirty="0">
                          <a:effectLst/>
                        </a:rPr>
                        <a:t>17,7</a:t>
                      </a:r>
                      <a:endParaRPr lang="lt-LT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998867637"/>
                  </a:ext>
                </a:extLst>
              </a:tr>
              <a:tr h="559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600">
                          <a:effectLst/>
                        </a:rPr>
                        <a:t> Nėra prasmės pranešti, nes su tuo susijusių asmenų vis tiek nenubaus  </a:t>
                      </a:r>
                      <a:endParaRPr lang="lt-L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000" b="1" dirty="0">
                          <a:effectLst/>
                        </a:rPr>
                        <a:t>13,1</a:t>
                      </a:r>
                      <a:endParaRPr lang="lt-LT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143698969"/>
                  </a:ext>
                </a:extLst>
              </a:tr>
              <a:tr h="559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600">
                          <a:effectLst/>
                        </a:rPr>
                        <a:t> Visi žino apie šiuos atvejus, bet niekas nepraneša </a:t>
                      </a:r>
                      <a:endParaRPr lang="lt-L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000" b="1" dirty="0">
                          <a:effectLst/>
                        </a:rPr>
                        <a:t>12,3</a:t>
                      </a:r>
                      <a:endParaRPr lang="lt-LT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859801103"/>
                  </a:ext>
                </a:extLst>
              </a:tr>
              <a:tr h="559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600">
                          <a:effectLst/>
                        </a:rPr>
                        <a:t> Nenoriu būti įtrauktas į korupcijos atvejo tyrimą, nes tam reikia laiko </a:t>
                      </a:r>
                      <a:endParaRPr lang="lt-L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000" b="1" dirty="0">
                          <a:effectLst/>
                        </a:rPr>
                        <a:t>10,8</a:t>
                      </a:r>
                      <a:endParaRPr lang="lt-LT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45276611"/>
                  </a:ext>
                </a:extLst>
              </a:tr>
              <a:tr h="2879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600">
                          <a:effectLst/>
                        </a:rPr>
                        <a:t>Nemanau, kad korupcijos žala yra didelė</a:t>
                      </a:r>
                      <a:endParaRPr lang="lt-L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000" b="1" dirty="0">
                          <a:effectLst/>
                        </a:rPr>
                        <a:t>5,4</a:t>
                      </a:r>
                      <a:endParaRPr lang="lt-LT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574741903"/>
                  </a:ext>
                </a:extLst>
              </a:tr>
              <a:tr h="2879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600">
                          <a:effectLst/>
                        </a:rPr>
                        <a:t>Kitas priežastis</a:t>
                      </a:r>
                      <a:endParaRPr lang="lt-L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000" b="1" dirty="0">
                          <a:effectLst/>
                        </a:rPr>
                        <a:t>2,3</a:t>
                      </a:r>
                      <a:endParaRPr lang="lt-LT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117034918"/>
                  </a:ext>
                </a:extLst>
              </a:tr>
              <a:tr h="5598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1600">
                          <a:effectLst/>
                        </a:rPr>
                        <a:t>Nenoriu nieko išduoti, sukelti jiems papildomų rūpesčių </a:t>
                      </a:r>
                      <a:endParaRPr lang="lt-LT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lt-LT" sz="2000" b="1" dirty="0">
                          <a:effectLst/>
                        </a:rPr>
                        <a:t>0,8</a:t>
                      </a:r>
                      <a:endParaRPr lang="lt-LT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4826512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99545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3200" dirty="0"/>
              <a:t>Nuostatos dėl kyšio ėmimo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38348" y="1624960"/>
            <a:ext cx="72448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2000" b="1" dirty="0">
                <a:solidFill>
                  <a:srgbClr val="C00000"/>
                </a:solidFill>
              </a:rPr>
              <a:t>Didžioji dauguma </a:t>
            </a:r>
            <a:r>
              <a:rPr lang="lt-LT" sz="2000" dirty="0"/>
              <a:t>darbuotojų teigia, kad kyšio neimtų</a:t>
            </a:r>
            <a:endParaRPr lang="lt-LT" sz="2000" b="1" dirty="0"/>
          </a:p>
          <a:p>
            <a:r>
              <a:rPr lang="lt-LT" sz="2000" b="1" dirty="0">
                <a:solidFill>
                  <a:srgbClr val="C00000"/>
                </a:solidFill>
              </a:rPr>
              <a:t>9 (6,9 </a:t>
            </a:r>
            <a:r>
              <a:rPr lang="lt-LT" sz="2000" b="1" dirty="0" err="1">
                <a:solidFill>
                  <a:srgbClr val="C00000"/>
                </a:solidFill>
              </a:rPr>
              <a:t>proc</a:t>
            </a:r>
            <a:r>
              <a:rPr lang="lt-LT" sz="2000" b="1" dirty="0">
                <a:solidFill>
                  <a:srgbClr val="C00000"/>
                </a:solidFill>
              </a:rPr>
              <a:t>) darbuotojams iš 130 </a:t>
            </a:r>
            <a:r>
              <a:rPr lang="lt-LT" sz="2000" dirty="0"/>
              <a:t>sunku pasakyti, ar neimtų kyšio:  priklausytų nuo aplinkybių  </a:t>
            </a:r>
          </a:p>
        </p:txBody>
      </p:sp>
      <p:graphicFrame>
        <p:nvGraphicFramePr>
          <p:cNvPr id="4" name="Diagrama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9947883"/>
              </p:ext>
            </p:extLst>
          </p:nvPr>
        </p:nvGraphicFramePr>
        <p:xfrm>
          <a:off x="747347" y="3376247"/>
          <a:ext cx="8114884" cy="32883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599184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xmlns="" id="{B7362FC0-BEC8-4B60-8F63-717249815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730557"/>
          </a:xfrm>
        </p:spPr>
        <p:txBody>
          <a:bodyPr/>
          <a:lstStyle/>
          <a:p>
            <a:r>
              <a:rPr lang="lt-LT" dirty="0"/>
              <a:t>Rekomendacijos</a:t>
            </a:r>
          </a:p>
        </p:txBody>
      </p:sp>
      <p:sp>
        <p:nvSpPr>
          <p:cNvPr id="3" name="Stačiakampis 2">
            <a:extLst>
              <a:ext uri="{FF2B5EF4-FFF2-40B4-BE49-F238E27FC236}">
                <a16:creationId xmlns:a16="http://schemas.microsoft.com/office/drawing/2014/main" xmlns="" id="{66DFC6EA-3822-478D-BCA3-C077B1AC3F55}"/>
              </a:ext>
            </a:extLst>
          </p:cNvPr>
          <p:cNvSpPr/>
          <p:nvPr/>
        </p:nvSpPr>
        <p:spPr>
          <a:xfrm>
            <a:off x="485422" y="1484530"/>
            <a:ext cx="8455377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lt-LT" sz="1600" dirty="0">
              <a:solidFill>
                <a:srgbClr val="333333"/>
              </a:solidFill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1600" dirty="0">
                <a:solidFill>
                  <a:srgbClr val="333333"/>
                </a:solidFill>
                <a:ea typeface="Times New Roman" panose="02020603050405020304" pitchFamily="18" charset="0"/>
              </a:rPr>
              <a:t>S</a:t>
            </a:r>
            <a:r>
              <a:rPr lang="en-GB" sz="1600" dirty="0" err="1">
                <a:solidFill>
                  <a:srgbClr val="333333"/>
                </a:solidFill>
                <a:ea typeface="Times New Roman" panose="02020603050405020304" pitchFamily="18" charset="0"/>
              </a:rPr>
              <a:t>udaryti</a:t>
            </a:r>
            <a:r>
              <a:rPr lang="en-GB" sz="1600" dirty="0">
                <a:solidFill>
                  <a:srgbClr val="333333"/>
                </a:solidFill>
                <a:ea typeface="Times New Roman" panose="02020603050405020304" pitchFamily="18" charset="0"/>
              </a:rPr>
              <a:t> </a:t>
            </a:r>
            <a:r>
              <a:rPr lang="en-GB" sz="1600" i="1" dirty="0" err="1">
                <a:solidFill>
                  <a:srgbClr val="333333"/>
                </a:solidFill>
                <a:ea typeface="Times New Roman" panose="02020603050405020304" pitchFamily="18" charset="0"/>
              </a:rPr>
              <a:t>Kovos</a:t>
            </a:r>
            <a:r>
              <a:rPr lang="en-GB" sz="1600" i="1" dirty="0">
                <a:solidFill>
                  <a:srgbClr val="333333"/>
                </a:solidFill>
                <a:ea typeface="Times New Roman" panose="02020603050405020304" pitchFamily="18" charset="0"/>
              </a:rPr>
              <a:t> </a:t>
            </a:r>
            <a:r>
              <a:rPr lang="en-GB" sz="1600" i="1" dirty="0" err="1">
                <a:solidFill>
                  <a:srgbClr val="333333"/>
                </a:solidFill>
                <a:ea typeface="Times New Roman" panose="02020603050405020304" pitchFamily="18" charset="0"/>
              </a:rPr>
              <a:t>su</a:t>
            </a:r>
            <a:r>
              <a:rPr lang="en-GB" sz="1600" i="1" dirty="0">
                <a:solidFill>
                  <a:srgbClr val="333333"/>
                </a:solidFill>
                <a:ea typeface="Times New Roman" panose="02020603050405020304" pitchFamily="18" charset="0"/>
              </a:rPr>
              <a:t> </a:t>
            </a:r>
            <a:r>
              <a:rPr lang="en-GB" sz="1600" i="1" dirty="0" err="1">
                <a:solidFill>
                  <a:srgbClr val="333333"/>
                </a:solidFill>
                <a:ea typeface="Times New Roman" panose="02020603050405020304" pitchFamily="18" charset="0"/>
              </a:rPr>
              <a:t>korupcija</a:t>
            </a:r>
            <a:r>
              <a:rPr lang="en-GB" sz="1600" dirty="0">
                <a:solidFill>
                  <a:srgbClr val="333333"/>
                </a:solidFill>
                <a:ea typeface="Times New Roman" panose="02020603050405020304" pitchFamily="18" charset="0"/>
              </a:rPr>
              <a:t> </a:t>
            </a:r>
            <a:r>
              <a:rPr lang="en-GB" sz="1600" dirty="0" err="1">
                <a:solidFill>
                  <a:srgbClr val="333333"/>
                </a:solidFill>
                <a:ea typeface="Times New Roman" panose="02020603050405020304" pitchFamily="18" charset="0"/>
              </a:rPr>
              <a:t>programos</a:t>
            </a:r>
            <a:r>
              <a:rPr lang="en-GB" sz="1600" dirty="0">
                <a:solidFill>
                  <a:srgbClr val="333333"/>
                </a:solidFill>
                <a:ea typeface="Times New Roman" panose="02020603050405020304" pitchFamily="18" charset="0"/>
              </a:rPr>
              <a:t> </a:t>
            </a:r>
            <a:r>
              <a:rPr lang="en-GB" sz="1600" dirty="0" err="1">
                <a:solidFill>
                  <a:srgbClr val="333333"/>
                </a:solidFill>
                <a:ea typeface="Times New Roman" panose="02020603050405020304" pitchFamily="18" charset="0"/>
              </a:rPr>
              <a:t>įgyvendinimo</a:t>
            </a:r>
            <a:r>
              <a:rPr lang="en-GB" sz="1600" dirty="0">
                <a:solidFill>
                  <a:srgbClr val="333333"/>
                </a:solidFill>
                <a:ea typeface="Times New Roman" panose="02020603050405020304" pitchFamily="18" charset="0"/>
              </a:rPr>
              <a:t> </a:t>
            </a:r>
            <a:r>
              <a:rPr lang="en-GB" sz="1600" dirty="0" err="1">
                <a:solidFill>
                  <a:srgbClr val="333333"/>
                </a:solidFill>
                <a:ea typeface="Times New Roman" panose="02020603050405020304" pitchFamily="18" charset="0"/>
              </a:rPr>
              <a:t>grupę</a:t>
            </a:r>
            <a:r>
              <a:rPr lang="en-GB" sz="1600" dirty="0">
                <a:solidFill>
                  <a:srgbClr val="333333"/>
                </a:solidFill>
                <a:ea typeface="Times New Roman" panose="02020603050405020304" pitchFamily="18" charset="0"/>
              </a:rPr>
              <a:t>, </a:t>
            </a:r>
            <a:r>
              <a:rPr lang="en-GB" sz="1600" dirty="0" err="1">
                <a:solidFill>
                  <a:srgbClr val="333333"/>
                </a:solidFill>
                <a:ea typeface="Times New Roman" panose="02020603050405020304" pitchFamily="18" charset="0"/>
              </a:rPr>
              <a:t>kuri</a:t>
            </a:r>
            <a:r>
              <a:rPr lang="en-GB" sz="1600" dirty="0">
                <a:solidFill>
                  <a:srgbClr val="333333"/>
                </a:solidFill>
                <a:ea typeface="Times New Roman" panose="02020603050405020304" pitchFamily="18" charset="0"/>
              </a:rPr>
              <a:t>, </a:t>
            </a:r>
            <a:r>
              <a:rPr lang="en-GB" sz="1600" dirty="0" err="1">
                <a:solidFill>
                  <a:srgbClr val="333333"/>
                </a:solidFill>
                <a:ea typeface="Times New Roman" panose="02020603050405020304" pitchFamily="18" charset="0"/>
              </a:rPr>
              <a:t>tikėtina</a:t>
            </a:r>
            <a:r>
              <a:rPr lang="en-GB" sz="1600" dirty="0">
                <a:solidFill>
                  <a:srgbClr val="333333"/>
                </a:solidFill>
                <a:ea typeface="Times New Roman" panose="02020603050405020304" pitchFamily="18" charset="0"/>
              </a:rPr>
              <a:t>, </a:t>
            </a:r>
            <a:r>
              <a:rPr lang="en-GB" sz="1600" dirty="0" err="1">
                <a:solidFill>
                  <a:srgbClr val="333333"/>
                </a:solidFill>
                <a:ea typeface="Times New Roman" panose="02020603050405020304" pitchFamily="18" charset="0"/>
              </a:rPr>
              <a:t>veiktų</a:t>
            </a:r>
            <a:r>
              <a:rPr lang="en-GB" sz="1600" dirty="0">
                <a:solidFill>
                  <a:srgbClr val="333333"/>
                </a:solidFill>
                <a:ea typeface="Times New Roman" panose="02020603050405020304" pitchFamily="18" charset="0"/>
              </a:rPr>
              <a:t> </a:t>
            </a:r>
            <a:r>
              <a:rPr lang="en-GB" sz="1600" dirty="0" err="1">
                <a:solidFill>
                  <a:srgbClr val="333333"/>
                </a:solidFill>
                <a:ea typeface="Times New Roman" panose="02020603050405020304" pitchFamily="18" charset="0"/>
              </a:rPr>
              <a:t>veiksmingiau</a:t>
            </a:r>
            <a:r>
              <a:rPr lang="en-GB" sz="1600" dirty="0">
                <a:solidFill>
                  <a:srgbClr val="333333"/>
                </a:solidFill>
                <a:ea typeface="Times New Roman" panose="02020603050405020304" pitchFamily="18" charset="0"/>
              </a:rPr>
              <a:t> </a:t>
            </a:r>
            <a:r>
              <a:rPr lang="en-GB" sz="1600" dirty="0" err="1">
                <a:solidFill>
                  <a:srgbClr val="333333"/>
                </a:solidFill>
                <a:ea typeface="Times New Roman" panose="02020603050405020304" pitchFamily="18" charset="0"/>
              </a:rPr>
              <a:t>nei</a:t>
            </a:r>
            <a:r>
              <a:rPr lang="en-GB" sz="1600" dirty="0">
                <a:solidFill>
                  <a:srgbClr val="333333"/>
                </a:solidFill>
                <a:ea typeface="Times New Roman" panose="02020603050405020304" pitchFamily="18" charset="0"/>
              </a:rPr>
              <a:t> </a:t>
            </a:r>
            <a:r>
              <a:rPr lang="en-GB" sz="1600" dirty="0" err="1">
                <a:solidFill>
                  <a:srgbClr val="333333"/>
                </a:solidFill>
                <a:ea typeface="Times New Roman" panose="02020603050405020304" pitchFamily="18" charset="0"/>
              </a:rPr>
              <a:t>vienas</a:t>
            </a:r>
            <a:r>
              <a:rPr lang="en-GB" sz="1600" dirty="0">
                <a:solidFill>
                  <a:srgbClr val="333333"/>
                </a:solidFill>
                <a:ea typeface="Times New Roman" panose="02020603050405020304" pitchFamily="18" charset="0"/>
              </a:rPr>
              <a:t> </a:t>
            </a:r>
            <a:r>
              <a:rPr lang="en-GB" sz="1600" dirty="0" err="1">
                <a:solidFill>
                  <a:srgbClr val="333333"/>
                </a:solidFill>
                <a:ea typeface="Times New Roman" panose="02020603050405020304" pitchFamily="18" charset="0"/>
              </a:rPr>
              <a:t>paskirtas</a:t>
            </a:r>
            <a:r>
              <a:rPr lang="en-GB" sz="1600" dirty="0">
                <a:solidFill>
                  <a:srgbClr val="333333"/>
                </a:solidFill>
                <a:ea typeface="Times New Roman" panose="02020603050405020304" pitchFamily="18" charset="0"/>
              </a:rPr>
              <a:t> </a:t>
            </a:r>
            <a:r>
              <a:rPr lang="en-GB" sz="1600" dirty="0" err="1">
                <a:solidFill>
                  <a:srgbClr val="333333"/>
                </a:solidFill>
                <a:ea typeface="Times New Roman" panose="02020603050405020304" pitchFamily="18" charset="0"/>
              </a:rPr>
              <a:t>atsakingas</a:t>
            </a:r>
            <a:r>
              <a:rPr lang="en-GB" sz="1600" dirty="0">
                <a:solidFill>
                  <a:srgbClr val="333333"/>
                </a:solidFill>
                <a:ea typeface="Times New Roman" panose="02020603050405020304" pitchFamily="18" charset="0"/>
              </a:rPr>
              <a:t> </a:t>
            </a:r>
            <a:r>
              <a:rPr lang="en-GB" sz="1600" dirty="0" err="1">
                <a:solidFill>
                  <a:srgbClr val="333333"/>
                </a:solidFill>
                <a:ea typeface="Times New Roman" panose="02020603050405020304" pitchFamily="18" charset="0"/>
              </a:rPr>
              <a:t>asmuo</a:t>
            </a:r>
            <a:r>
              <a:rPr lang="en-GB" sz="1600" dirty="0">
                <a:solidFill>
                  <a:srgbClr val="333333"/>
                </a:solidFill>
                <a:ea typeface="Times New Roman" panose="02020603050405020304" pitchFamily="18" charset="0"/>
              </a:rPr>
              <a:t>.</a:t>
            </a:r>
            <a:r>
              <a:rPr lang="lt-LT" sz="1600" dirty="0">
                <a:solidFill>
                  <a:srgbClr val="33333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t-LT" sz="1600" dirty="0">
              <a:solidFill>
                <a:srgbClr val="333333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1600" dirty="0">
                <a:solidFill>
                  <a:srgbClr val="33333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Savivaldybės skyriuose, kuriuos gyventojai ir savivaldybės darbuotojai nurodo kaip „galimai korumpuotus“, korupcijos pasireiškimo tikimybės analizei skirti didesnį dėmesį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t-LT" sz="1600" dirty="0">
              <a:solidFill>
                <a:srgbClr val="333333"/>
              </a:solidFill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1600" dirty="0">
                <a:solidFill>
                  <a:srgbClr val="33333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Šiaulių rajono savivaldybės tinklalapio skiltyje </a:t>
            </a:r>
            <a:r>
              <a:rPr lang="lt-LT" sz="1600" i="1" dirty="0">
                <a:solidFill>
                  <a:srgbClr val="33333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"</a:t>
            </a:r>
            <a:r>
              <a:rPr lang="lt-LT" sz="1600" i="1" dirty="0" err="1">
                <a:solidFill>
                  <a:srgbClr val="33333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Korucijos</a:t>
            </a:r>
            <a:r>
              <a:rPr lang="lt-LT" sz="1600" i="1" dirty="0">
                <a:solidFill>
                  <a:srgbClr val="33333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prevencija"</a:t>
            </a:r>
            <a:r>
              <a:rPr lang="lt-LT" sz="1600" dirty="0">
                <a:solidFill>
                  <a:srgbClr val="333333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suformuoti skyrių „Naujienos“, kuriame teikti naujausią, aktualiausią informaciją apie šalyje atliktus korupcijos aplinkos tyrimus, besikeičiančias įstatymų nuostatas, gerosios patirties pavyzdžius, savivaldybės kovos su korupcija plano veiklas ir pan.</a:t>
            </a:r>
          </a:p>
          <a:p>
            <a:r>
              <a:rPr lang="lt-LT" sz="1600" dirty="0">
                <a:solidFill>
                  <a:srgbClr val="333333"/>
                </a:solidFill>
                <a:ea typeface="Times New Roman" panose="02020603050405020304" pitchFamily="18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1600" dirty="0">
                <a:solidFill>
                  <a:srgbClr val="333333"/>
                </a:solidFill>
                <a:cs typeface="Times New Roman" panose="02020603050405020304" pitchFamily="18" charset="0"/>
              </a:rPr>
              <a:t>Plačiau viešinti informaciją apie korupcijos žalą ir galimybes gyventojams pranešti apie korupcijos atvejus gyventojų susibūrimo vietose, o taip pat įstaigose, kurių savininkas ar bendrasavininkis yra savivaldybė</a:t>
            </a:r>
            <a:r>
              <a:rPr lang="en-GB" sz="1600" dirty="0"/>
              <a:t> </a:t>
            </a:r>
            <a:endParaRPr lang="lt-LT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lt-LT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 err="1"/>
              <a:t>Parengti</a:t>
            </a:r>
            <a:r>
              <a:rPr lang="en-GB" sz="1600" dirty="0"/>
              <a:t> </a:t>
            </a:r>
            <a:r>
              <a:rPr lang="en-GB" sz="1600" dirty="0" err="1"/>
              <a:t>ir</a:t>
            </a:r>
            <a:r>
              <a:rPr lang="en-GB" sz="1600" dirty="0"/>
              <a:t> </a:t>
            </a:r>
            <a:r>
              <a:rPr lang="en-GB" sz="1600" dirty="0" err="1"/>
              <a:t>priimti</a:t>
            </a:r>
            <a:r>
              <a:rPr lang="en-GB" sz="1600" dirty="0"/>
              <a:t> </a:t>
            </a:r>
            <a:r>
              <a:rPr lang="en-GB" sz="1600" dirty="0" err="1"/>
              <a:t>Šiaulių</a:t>
            </a:r>
            <a:r>
              <a:rPr lang="en-GB" sz="1600" dirty="0"/>
              <a:t> </a:t>
            </a:r>
            <a:r>
              <a:rPr lang="en-GB" sz="1600" dirty="0" err="1"/>
              <a:t>rajono</a:t>
            </a:r>
            <a:r>
              <a:rPr lang="en-GB" sz="1600" dirty="0"/>
              <a:t> </a:t>
            </a:r>
            <a:r>
              <a:rPr lang="en-GB" sz="1600" dirty="0" err="1"/>
              <a:t>savivaldybės</a:t>
            </a:r>
            <a:r>
              <a:rPr lang="en-GB" sz="1600" dirty="0"/>
              <a:t> </a:t>
            </a:r>
            <a:r>
              <a:rPr lang="en-GB" sz="1600" dirty="0" err="1"/>
              <a:t>valstybės</a:t>
            </a:r>
            <a:r>
              <a:rPr lang="en-GB" sz="1600" dirty="0"/>
              <a:t> </a:t>
            </a:r>
            <a:r>
              <a:rPr lang="en-GB" sz="1600" dirty="0" err="1"/>
              <a:t>tarnautojų</a:t>
            </a:r>
            <a:r>
              <a:rPr lang="en-GB" sz="1600" dirty="0"/>
              <a:t> </a:t>
            </a:r>
            <a:r>
              <a:rPr lang="en-GB" sz="1600" dirty="0" err="1"/>
              <a:t>ir</a:t>
            </a:r>
            <a:r>
              <a:rPr lang="en-GB" sz="1600" dirty="0"/>
              <a:t> </a:t>
            </a:r>
            <a:r>
              <a:rPr lang="en-GB" sz="1600" dirty="0" err="1"/>
              <a:t>darbuotojų</a:t>
            </a:r>
            <a:r>
              <a:rPr lang="en-GB" sz="1600" dirty="0"/>
              <a:t>, </a:t>
            </a:r>
            <a:r>
              <a:rPr lang="en-GB" sz="1600" dirty="0" err="1"/>
              <a:t>dirbančių</a:t>
            </a:r>
            <a:r>
              <a:rPr lang="en-GB" sz="1600" dirty="0"/>
              <a:t> </a:t>
            </a:r>
            <a:r>
              <a:rPr lang="en-GB" sz="1600" dirty="0" err="1"/>
              <a:t>pagal</a:t>
            </a:r>
            <a:r>
              <a:rPr lang="en-GB" sz="1600" dirty="0"/>
              <a:t> </a:t>
            </a:r>
            <a:r>
              <a:rPr lang="en-GB" sz="1600" dirty="0" err="1"/>
              <a:t>darbo</a:t>
            </a:r>
            <a:r>
              <a:rPr lang="en-GB" sz="1600" dirty="0"/>
              <a:t> </a:t>
            </a:r>
            <a:r>
              <a:rPr lang="en-GB" sz="1600" dirty="0" err="1"/>
              <a:t>sutartį</a:t>
            </a:r>
            <a:r>
              <a:rPr lang="en-GB" sz="1600" dirty="0"/>
              <a:t>, </a:t>
            </a:r>
            <a:r>
              <a:rPr lang="en-GB" sz="1600" dirty="0" err="1"/>
              <a:t>etikos</a:t>
            </a:r>
            <a:r>
              <a:rPr lang="en-GB" sz="1600" dirty="0"/>
              <a:t> </a:t>
            </a:r>
            <a:r>
              <a:rPr lang="en-GB" sz="1600" dirty="0" err="1"/>
              <a:t>kodeksą</a:t>
            </a:r>
            <a:r>
              <a:rPr lang="en-GB" sz="1600" dirty="0"/>
              <a:t>.</a:t>
            </a:r>
            <a:endParaRPr lang="lt-LT" sz="1600" dirty="0"/>
          </a:p>
          <a:p>
            <a:endParaRPr lang="lt-LT" sz="1600" dirty="0">
              <a:solidFill>
                <a:srgbClr val="333333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lt-LT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lt-LT" sz="1600" dirty="0"/>
          </a:p>
        </p:txBody>
      </p:sp>
      <p:sp>
        <p:nvSpPr>
          <p:cNvPr id="5" name="Stačiakampis 4">
            <a:extLst>
              <a:ext uri="{FF2B5EF4-FFF2-40B4-BE49-F238E27FC236}">
                <a16:creationId xmlns:a16="http://schemas.microsoft.com/office/drawing/2014/main" xmlns="" id="{42D8836F-B199-4B10-BC7A-DFE58EB49639}"/>
              </a:ext>
            </a:extLst>
          </p:cNvPr>
          <p:cNvSpPr/>
          <p:nvPr/>
        </p:nvSpPr>
        <p:spPr>
          <a:xfrm>
            <a:off x="801510" y="6202735"/>
            <a:ext cx="77328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t-LT" dirty="0">
                <a:solidFill>
                  <a:srgbClr val="333333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2923800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avadinima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b="1" dirty="0">
                <a:solidFill>
                  <a:schemeClr val="accent5">
                    <a:lumMod val="75000"/>
                  </a:schemeClr>
                </a:solidFill>
              </a:rPr>
              <a:t>Jūsų klausimai</a:t>
            </a:r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492280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Tyrimo imtis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1569884" y="2062931"/>
            <a:ext cx="6447501" cy="33474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lt-LT" dirty="0">
                <a:solidFill>
                  <a:srgbClr val="C00000"/>
                </a:solidFill>
              </a:rPr>
              <a:t>389 </a:t>
            </a:r>
            <a:r>
              <a:rPr lang="lt-LT" b="1" dirty="0">
                <a:solidFill>
                  <a:srgbClr val="C00000"/>
                </a:solidFill>
              </a:rPr>
              <a:t>Šiaulių rajono gyventojai</a:t>
            </a:r>
          </a:p>
          <a:p>
            <a:pPr lvl="1"/>
            <a:r>
              <a:rPr lang="lt-LT" sz="1800" dirty="0"/>
              <a:t>31 proc. Kuršėnų miestas</a:t>
            </a:r>
          </a:p>
          <a:p>
            <a:pPr lvl="1"/>
            <a:r>
              <a:rPr lang="lt-LT" sz="1800" dirty="0"/>
              <a:t>25 proc. Miestelis</a:t>
            </a:r>
          </a:p>
          <a:p>
            <a:pPr lvl="1"/>
            <a:r>
              <a:rPr lang="lt-LT" sz="1800" dirty="0"/>
              <a:t>40 proc. Kaimiškoji vietovė</a:t>
            </a:r>
          </a:p>
          <a:p>
            <a:pPr lvl="1"/>
            <a:r>
              <a:rPr lang="lt-LT" sz="1800" dirty="0">
                <a:solidFill>
                  <a:schemeClr val="tx2"/>
                </a:solidFill>
              </a:rPr>
              <a:t>4 proc. Nenurodė</a:t>
            </a:r>
          </a:p>
          <a:p>
            <a:pPr marL="0" indent="0">
              <a:buNone/>
            </a:pPr>
            <a:endParaRPr lang="lt-LT" b="1" dirty="0"/>
          </a:p>
          <a:p>
            <a:pPr marL="0" indent="0">
              <a:buNone/>
            </a:pPr>
            <a:r>
              <a:rPr lang="lt-LT" dirty="0">
                <a:solidFill>
                  <a:srgbClr val="C00000"/>
                </a:solidFill>
              </a:rPr>
              <a:t>130 </a:t>
            </a:r>
            <a:r>
              <a:rPr lang="lt-LT" b="1" dirty="0">
                <a:solidFill>
                  <a:srgbClr val="C00000"/>
                </a:solidFill>
              </a:rPr>
              <a:t>Savivaldybės administracijos ir įmonių darbuotojų:</a:t>
            </a:r>
          </a:p>
          <a:p>
            <a:pPr lvl="1"/>
            <a:r>
              <a:rPr lang="lt-LT" sz="1800" dirty="0"/>
              <a:t>47 proc. valstybes tarnautojai </a:t>
            </a:r>
          </a:p>
          <a:p>
            <a:pPr lvl="1"/>
            <a:r>
              <a:rPr lang="lt-LT" sz="1800" dirty="0"/>
              <a:t>36 proc. dirbantys (-i) savivaldybes administracijoje pagal darbo sutartį </a:t>
            </a:r>
          </a:p>
          <a:p>
            <a:pPr lvl="1"/>
            <a:r>
              <a:rPr lang="lt-LT" sz="1800" dirty="0"/>
              <a:t>17 proc. dirbantys (-i) savivaldybes įmonėje</a:t>
            </a:r>
          </a:p>
        </p:txBody>
      </p:sp>
    </p:spTree>
    <p:extLst>
      <p:ext uri="{BB962C8B-B14F-4D97-AF65-F5344CB8AC3E}">
        <p14:creationId xmlns:p14="http://schemas.microsoft.com/office/powerpoint/2010/main" val="3216035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avadinimas 3"/>
          <p:cNvSpPr>
            <a:spLocks noGrp="1"/>
          </p:cNvSpPr>
          <p:nvPr>
            <p:ph type="title"/>
          </p:nvPr>
        </p:nvSpPr>
        <p:spPr>
          <a:xfrm>
            <a:off x="1942415" y="2821908"/>
            <a:ext cx="6591985" cy="1468800"/>
          </a:xfrm>
        </p:spPr>
        <p:txBody>
          <a:bodyPr>
            <a:normAutofit fontScale="90000"/>
          </a:bodyPr>
          <a:lstStyle/>
          <a:p>
            <a:r>
              <a:rPr lang="lt-LT" sz="2800" b="1" dirty="0">
                <a:solidFill>
                  <a:schemeClr val="accent5">
                    <a:lumMod val="75000"/>
                  </a:schemeClr>
                </a:solidFill>
              </a:rPr>
              <a:t>SAVIVALDYBĖS GYVENTOJŲ IR SAVIVALDYBĖS ĮSTAIGŲ DARBUOTOJŲ NUOMONĖ APIE Į KORUPCIJĄ SAVIVALDYBĖS ADMINISTRACIJOJE</a:t>
            </a:r>
          </a:p>
        </p:txBody>
      </p:sp>
    </p:spTree>
    <p:extLst>
      <p:ext uri="{BB962C8B-B14F-4D97-AF65-F5344CB8AC3E}">
        <p14:creationId xmlns:p14="http://schemas.microsoft.com/office/powerpoint/2010/main" val="39833607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1441938" y="624110"/>
            <a:ext cx="7622931" cy="1280890"/>
          </a:xfrm>
        </p:spPr>
        <p:txBody>
          <a:bodyPr>
            <a:noAutofit/>
          </a:bodyPr>
          <a:lstStyle/>
          <a:p>
            <a:r>
              <a:rPr lang="lt-LT" sz="2800" i="1" dirty="0"/>
              <a:t>Ar manote, kad Šiaulių rajono savivaldybės institucijos yra </a:t>
            </a:r>
            <a:r>
              <a:rPr lang="lt-LT" sz="2800" i="1" dirty="0" err="1"/>
              <a:t>korumpuotos</a:t>
            </a:r>
            <a:r>
              <a:rPr lang="lt-LT" sz="2800" i="1" dirty="0"/>
              <a:t>?</a:t>
            </a:r>
            <a:endParaRPr lang="lt-LT" sz="2800" dirty="0"/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0439044"/>
              </p:ext>
            </p:extLst>
          </p:nvPr>
        </p:nvGraphicFramePr>
        <p:xfrm>
          <a:off x="1002323" y="2133600"/>
          <a:ext cx="7666892" cy="4223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83257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t-LT" sz="2800" i="1" dirty="0"/>
              <a:t>Kiek rimta korupcijos problema Šiaulių rajono savivaldybėje?</a:t>
            </a:r>
            <a:endParaRPr lang="lt-LT" sz="2800" dirty="0"/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9237902"/>
              </p:ext>
            </p:extLst>
          </p:nvPr>
        </p:nvGraphicFramePr>
        <p:xfrm>
          <a:off x="1274885" y="2133600"/>
          <a:ext cx="7259515" cy="377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95800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1143000" y="457056"/>
            <a:ext cx="8001000" cy="1280890"/>
          </a:xfrm>
        </p:spPr>
        <p:txBody>
          <a:bodyPr>
            <a:noAutofit/>
          </a:bodyPr>
          <a:lstStyle/>
          <a:p>
            <a:r>
              <a:rPr lang="lt-LT" sz="2800" i="1" dirty="0"/>
              <a:t>Kaip manote, ar kyšis (pinigai,  daiktinės dovanos, paslaugos ar pan.) padeda spręsti problemas Šiaulių rajono savivaldybėje?</a:t>
            </a:r>
            <a:r>
              <a:rPr lang="lt-LT" sz="2800" dirty="0"/>
              <a:t> </a:t>
            </a: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0285295"/>
              </p:ext>
            </p:extLst>
          </p:nvPr>
        </p:nvGraphicFramePr>
        <p:xfrm>
          <a:off x="4897315" y="2206869"/>
          <a:ext cx="3683977" cy="3921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Diagrama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16964258"/>
              </p:ext>
            </p:extLst>
          </p:nvPr>
        </p:nvGraphicFramePr>
        <p:xfrm>
          <a:off x="149469" y="2494084"/>
          <a:ext cx="4747846" cy="35345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671947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1" y="369133"/>
            <a:ext cx="2769578" cy="2725760"/>
          </a:xfrm>
          <a:solidFill>
            <a:schemeClr val="accent2">
              <a:lumMod val="75000"/>
            </a:schemeClr>
          </a:solidFill>
        </p:spPr>
        <p:txBody>
          <a:bodyPr>
            <a:noAutofit/>
          </a:bodyPr>
          <a:lstStyle/>
          <a:p>
            <a:r>
              <a:rPr lang="lt-LT" sz="2000" i="1" dirty="0">
                <a:solidFill>
                  <a:schemeClr val="bg1"/>
                </a:solidFill>
              </a:rPr>
              <a:t>Kaip manote, kurie Šiaulių rajono savivaldybės administracijos padaliniai yra korumpuoti?</a:t>
            </a:r>
            <a:br>
              <a:rPr lang="lt-LT" sz="2000" i="1" dirty="0">
                <a:solidFill>
                  <a:schemeClr val="bg1"/>
                </a:solidFill>
              </a:rPr>
            </a:br>
            <a:r>
              <a:rPr lang="lt-LT" sz="2000" i="1" dirty="0">
                <a:solidFill>
                  <a:schemeClr val="bg1"/>
                </a:solidFill>
              </a:rPr>
              <a:t>(Proc.)</a:t>
            </a:r>
            <a:endParaRPr lang="lt-LT" sz="2000" dirty="0">
              <a:solidFill>
                <a:schemeClr val="bg1"/>
              </a:solidFill>
            </a:endParaRPr>
          </a:p>
        </p:txBody>
      </p:sp>
      <p:graphicFrame>
        <p:nvGraphicFramePr>
          <p:cNvPr id="7" name="Diagrama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3157783"/>
              </p:ext>
            </p:extLst>
          </p:nvPr>
        </p:nvGraphicFramePr>
        <p:xfrm>
          <a:off x="3020157" y="184638"/>
          <a:ext cx="5956789" cy="67876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004409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xmlns="" id="{C60091BA-4163-483D-AA52-88DE4AD37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9511" y="624110"/>
            <a:ext cx="7676445" cy="1280890"/>
          </a:xfrm>
        </p:spPr>
        <p:txBody>
          <a:bodyPr>
            <a:noAutofit/>
          </a:bodyPr>
          <a:lstStyle/>
          <a:p>
            <a:r>
              <a:rPr lang="lt-LT" sz="2800" i="1" dirty="0"/>
              <a:t>Kaip manote, kurios Šiaulių rajono savivaldybės institucijos ar Šiaulių rajone veikiančios valstybinės institucijos yra labiausiai korumpuotos?</a:t>
            </a:r>
            <a:r>
              <a:rPr lang="lt-LT" sz="2800" dirty="0"/>
              <a:t> </a:t>
            </a:r>
            <a:br>
              <a:rPr lang="lt-LT" sz="2800" dirty="0"/>
            </a:br>
            <a:r>
              <a:rPr lang="lt-LT" sz="2800" dirty="0"/>
              <a:t/>
            </a:r>
            <a:br>
              <a:rPr lang="lt-LT" sz="2800" dirty="0"/>
            </a:br>
            <a:endParaRPr lang="lt-LT" sz="2800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xmlns="" id="{7E9D869A-3B2B-4267-8354-B387ACA7B4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9512" y="2562578"/>
            <a:ext cx="7247466" cy="3777622"/>
          </a:xfrm>
        </p:spPr>
        <p:txBody>
          <a:bodyPr>
            <a:normAutofit/>
          </a:bodyPr>
          <a:lstStyle/>
          <a:p>
            <a:r>
              <a:rPr lang="lt-LT" sz="2000" dirty="0"/>
              <a:t>Labiausiai korumpuotos Sveikatos paslaugas teikiančios įstaigos, Valstybinės teisėtvarkos institucijos</a:t>
            </a:r>
          </a:p>
          <a:p>
            <a:endParaRPr lang="lt-LT" sz="2000" dirty="0"/>
          </a:p>
          <a:p>
            <a:r>
              <a:rPr lang="lt-LT" sz="2000" dirty="0">
                <a:solidFill>
                  <a:srgbClr val="C00000"/>
                </a:solidFill>
              </a:rPr>
              <a:t>Savivaldybės tarybą tarp labiausiai korumpuotų nurodė</a:t>
            </a:r>
          </a:p>
          <a:p>
            <a:pPr marL="800100" lvl="2" indent="0">
              <a:buNone/>
            </a:pPr>
            <a:r>
              <a:rPr lang="lt-LT" sz="2000" dirty="0">
                <a:solidFill>
                  <a:srgbClr val="C00000"/>
                </a:solidFill>
              </a:rPr>
              <a:t>Gyventojai:                            </a:t>
            </a:r>
            <a:r>
              <a:rPr lang="lt-LT" sz="2000" b="1" dirty="0">
                <a:solidFill>
                  <a:srgbClr val="C00000"/>
                </a:solidFill>
              </a:rPr>
              <a:t>15,4 proc.</a:t>
            </a:r>
          </a:p>
          <a:p>
            <a:pPr marL="800100" lvl="2" indent="0">
              <a:buNone/>
            </a:pPr>
            <a:r>
              <a:rPr lang="lt-LT" sz="2000" dirty="0">
                <a:solidFill>
                  <a:srgbClr val="C00000"/>
                </a:solidFill>
              </a:rPr>
              <a:t>Savivaldybės darbuotojai:   </a:t>
            </a:r>
            <a:r>
              <a:rPr lang="lt-LT" sz="2000" b="1" dirty="0">
                <a:solidFill>
                  <a:srgbClr val="C00000"/>
                </a:solidFill>
              </a:rPr>
              <a:t>8,5 proc</a:t>
            </a:r>
            <a:r>
              <a:rPr lang="lt-LT" sz="1600" b="1" dirty="0">
                <a:solidFill>
                  <a:srgbClr val="C00000"/>
                </a:solidFill>
              </a:rPr>
              <a:t>.</a:t>
            </a:r>
          </a:p>
          <a:p>
            <a:endParaRPr lang="lt-LT" sz="2000" dirty="0"/>
          </a:p>
        </p:txBody>
      </p:sp>
    </p:spTree>
    <p:extLst>
      <p:ext uri="{BB962C8B-B14F-4D97-AF65-F5344CB8AC3E}">
        <p14:creationId xmlns:p14="http://schemas.microsoft.com/office/powerpoint/2010/main" val="28990725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1945201" y="316379"/>
            <a:ext cx="6589199" cy="1280890"/>
          </a:xfrm>
        </p:spPr>
        <p:txBody>
          <a:bodyPr>
            <a:normAutofit fontScale="90000"/>
          </a:bodyPr>
          <a:lstStyle/>
          <a:p>
            <a:r>
              <a:rPr lang="lt-LT" sz="2800" i="1" dirty="0"/>
              <a:t>Kokios korupcijos formos paplitusios Šiaulių raj. savivaldybėje?</a:t>
            </a:r>
            <a:r>
              <a:rPr lang="lt-LT" sz="2800" dirty="0"/>
              <a:t> Gyventojų nuomonė</a:t>
            </a:r>
          </a:p>
        </p:txBody>
      </p:sp>
      <p:graphicFrame>
        <p:nvGraphicFramePr>
          <p:cNvPr id="4" name="Diagrama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201802"/>
              </p:ext>
            </p:extLst>
          </p:nvPr>
        </p:nvGraphicFramePr>
        <p:xfrm>
          <a:off x="1046285" y="1661747"/>
          <a:ext cx="7886699" cy="49412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91532935"/>
      </p:ext>
    </p:extLst>
  </p:cSld>
  <p:clrMapOvr>
    <a:masterClrMapping/>
  </p:clrMapOvr>
</p:sld>
</file>

<file path=ppt/theme/theme1.xml><?xml version="1.0" encoding="utf-8"?>
<a:theme xmlns:a="http://schemas.openxmlformats.org/drawingml/2006/main" name="Šnabždesys">
  <a:themeElements>
    <a:clrScheme name="Šnabždesys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Šnabždesys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Šnabždesys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324</TotalTime>
  <Words>629</Words>
  <Application>Microsoft Office PowerPoint</Application>
  <PresentationFormat>Demonstracija ekrane (4:3)</PresentationFormat>
  <Paragraphs>88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Skaidrių pavadinimai</vt:lpstr>
      </vt:variant>
      <vt:variant>
        <vt:i4>19</vt:i4>
      </vt:variant>
    </vt:vector>
  </HeadingPairs>
  <TitlesOfParts>
    <vt:vector size="20" baseType="lpstr">
      <vt:lpstr>Šnabždesys</vt:lpstr>
      <vt:lpstr>Šiaulių rajono savivaldybės antikorupcinė aplinka </vt:lpstr>
      <vt:lpstr>Tyrimo imtis</vt:lpstr>
      <vt:lpstr>SAVIVALDYBĖS GYVENTOJŲ IR SAVIVALDYBĖS ĮSTAIGŲ DARBUOTOJŲ NUOMONĖ APIE Į KORUPCIJĄ SAVIVALDYBĖS ADMINISTRACIJOJE</vt:lpstr>
      <vt:lpstr>Ar manote, kad Šiaulių rajono savivaldybės institucijos yra korumpuotos?</vt:lpstr>
      <vt:lpstr>Kiek rimta korupcijos problema Šiaulių rajono savivaldybėje?</vt:lpstr>
      <vt:lpstr>Kaip manote, ar kyšis (pinigai,  daiktinės dovanos, paslaugos ar pan.) padeda spręsti problemas Šiaulių rajono savivaldybėje? </vt:lpstr>
      <vt:lpstr>Kaip manote, kurie Šiaulių rajono savivaldybės administracijos padaliniai yra korumpuoti? (Proc.)</vt:lpstr>
      <vt:lpstr>Kaip manote, kurios Šiaulių rajono savivaldybės institucijos ar Šiaulių rajone veikiančios valstybinės institucijos yra labiausiai korumpuotos?   </vt:lpstr>
      <vt:lpstr>Kokios korupcijos formos paplitusios Šiaulių raj. savivaldybėje? Gyventojų nuomonė</vt:lpstr>
      <vt:lpstr>Kokios korupcijos formos paplitusios Šiaulių raj. savivaldybėje? Savivaldybės darbuotojų nuomonė</vt:lpstr>
      <vt:lpstr>Korupcijos patirtis</vt:lpstr>
      <vt:lpstr>Gyventojų korupcinė patirtis</vt:lpstr>
      <vt:lpstr>Savivaldybės darbuotojų korupcinė patirtis (N=130)</vt:lpstr>
      <vt:lpstr>SAVIVALDYBĖS GYVENTOJŲ IR SAVIVALDYBĖS DARBUOTOJŲ ANTIKORUPCINIS POTENCIALAS </vt:lpstr>
      <vt:lpstr>Pranešimas apie korupcijos atvejį</vt:lpstr>
      <vt:lpstr>Kodėl nepraneštumėte apie korupcijos atvejį? Savivaldybės darbuotojų atsakymai</vt:lpstr>
      <vt:lpstr>Nuostatos dėl kyšio ėmimo</vt:lpstr>
      <vt:lpstr>Rekomendacijos</vt:lpstr>
      <vt:lpstr>Jūsų klausimai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Šiaulių rajono savivaldybės antikorupcinė aplinka</dc:title>
  <dc:creator>Sigitas</dc:creator>
  <cp:lastModifiedBy>Ersida</cp:lastModifiedBy>
  <cp:revision>31</cp:revision>
  <dcterms:created xsi:type="dcterms:W3CDTF">2017-11-30T09:25:07Z</dcterms:created>
  <dcterms:modified xsi:type="dcterms:W3CDTF">2017-12-05T06:26:58Z</dcterms:modified>
</cp:coreProperties>
</file>